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68" r:id="rId6"/>
    <p:sldId id="269" r:id="rId7"/>
    <p:sldId id="270" r:id="rId8"/>
    <p:sldId id="271" r:id="rId9"/>
    <p:sldId id="256" r:id="rId10"/>
    <p:sldId id="272" r:id="rId11"/>
    <p:sldId id="273" r:id="rId12"/>
    <p:sldId id="274" r:id="rId13"/>
    <p:sldId id="275" r:id="rId14"/>
    <p:sldId id="276" r:id="rId15"/>
    <p:sldId id="277" r:id="rId16"/>
    <p:sldId id="278" r:id="rId17"/>
    <p:sldId id="257" r:id="rId18"/>
    <p:sldId id="279" r:id="rId19"/>
    <p:sldId id="258" r:id="rId20"/>
    <p:sldId id="259" r:id="rId21"/>
    <p:sldId id="260" r:id="rId22"/>
    <p:sldId id="261" r:id="rId23"/>
    <p:sldId id="262"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20/12/2021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91108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20/12/2021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93768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20/12/2021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160126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20/12/2021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378190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A5841F-DC05-40C1-B28E-A5CFDA177A80}" type="datetimeFigureOut">
              <a:rPr lang="en-US" smtClean="0"/>
              <a:t>20/12/2021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74752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A5841F-DC05-40C1-B28E-A5CFDA177A80}" type="datetimeFigureOut">
              <a:rPr lang="en-US" smtClean="0"/>
              <a:t>20/12/2021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150127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A5841F-DC05-40C1-B28E-A5CFDA177A80}" type="datetimeFigureOut">
              <a:rPr lang="en-US" smtClean="0"/>
              <a:t>20/12/2021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408677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A5841F-DC05-40C1-B28E-A5CFDA177A80}" type="datetimeFigureOut">
              <a:rPr lang="en-US" smtClean="0"/>
              <a:t>20/12/2021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79393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5841F-DC05-40C1-B28E-A5CFDA177A80}" type="datetimeFigureOut">
              <a:rPr lang="en-US" smtClean="0"/>
              <a:t>20/12/2021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27502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5841F-DC05-40C1-B28E-A5CFDA177A80}" type="datetimeFigureOut">
              <a:rPr lang="en-US" smtClean="0"/>
              <a:t>20/12/2021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48722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5841F-DC05-40C1-B28E-A5CFDA177A80}" type="datetimeFigureOut">
              <a:rPr lang="en-US" smtClean="0"/>
              <a:t>20/12/2021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5616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5841F-DC05-40C1-B28E-A5CFDA177A80}" type="datetimeFigureOut">
              <a:rPr lang="en-US" smtClean="0"/>
              <a:t>20/12/2021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64DC7-A307-4C3A-917C-CEE56804F8F1}" type="slidenum">
              <a:rPr lang="en-US" smtClean="0"/>
              <a:t>‹#›</a:t>
            </a:fld>
            <a:endParaRPr lang="en-US"/>
          </a:p>
        </p:txBody>
      </p:sp>
    </p:spTree>
    <p:extLst>
      <p:ext uri="{BB962C8B-B14F-4D97-AF65-F5344CB8AC3E}">
        <p14:creationId xmlns:p14="http://schemas.microsoft.com/office/powerpoint/2010/main" val="15273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emf"/><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40780" y="4480560"/>
            <a:ext cx="5951218" cy="2377440"/>
          </a:xfrm>
          <a:prstGeom prst="rect">
            <a:avLst/>
          </a:prstGeom>
        </p:spPr>
      </p:pic>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6263890" y="0"/>
            <a:ext cx="5928109" cy="2612571"/>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0" y="4480560"/>
            <a:ext cx="6240780" cy="2377440"/>
          </a:xfrm>
          <a:prstGeom prst="rect">
            <a:avLst/>
          </a:prstGeom>
        </p:spPr>
      </p:pic>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0" y="0"/>
            <a:ext cx="6240780" cy="2612571"/>
          </a:xfrm>
          <a:prstGeom prst="rect">
            <a:avLst/>
          </a:prstGeom>
        </p:spPr>
      </p:pic>
      <p:sp>
        <p:nvSpPr>
          <p:cNvPr id="6" name="TextBox 5"/>
          <p:cNvSpPr txBox="1"/>
          <p:nvPr/>
        </p:nvSpPr>
        <p:spPr>
          <a:xfrm>
            <a:off x="992777" y="2922061"/>
            <a:ext cx="11498580" cy="830997"/>
          </a:xfrm>
          <a:prstGeom prst="rect">
            <a:avLst/>
          </a:prstGeom>
          <a:noFill/>
        </p:spPr>
        <p:txBody>
          <a:bodyPr wrap="square" rtlCol="0">
            <a:spAutoFit/>
          </a:bodyPr>
          <a:lstStyle/>
          <a:p>
            <a:r>
              <a:rPr lang="en-US" sz="4800" smtClean="0">
                <a:latin typeface="Times" panose="02020603050405020304" pitchFamily="18" charset="0"/>
                <a:cs typeface="Times" panose="02020603050405020304" pitchFamily="18" charset="0"/>
              </a:rPr>
              <a:t>BÀI 6: TỰ NHẬN THỨC BẢN THÂN</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518795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07417" y="2463890"/>
            <a:ext cx="2900751" cy="4359018"/>
          </a:xfrm>
          <a:prstGeom prst="rect">
            <a:avLst/>
          </a:prstGeom>
        </p:spPr>
      </p:pic>
      <p:pic>
        <p:nvPicPr>
          <p:cNvPr id="6"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1848649" y="609600"/>
            <a:ext cx="8283243" cy="5057421"/>
          </a:xfrm>
          <a:prstGeom prst="rect">
            <a:avLst/>
          </a:prstGeom>
        </p:spPr>
      </p:pic>
      <p:pic>
        <p:nvPicPr>
          <p:cNvPr id="9" name="Shape 1"/>
          <p:cNvPicPr/>
          <p:nvPr/>
        </p:nvPicPr>
        <p:blipFill>
          <a:blip r:embed="rId5"/>
          <a:stretch/>
        </p:blipFill>
        <p:spPr>
          <a:xfrm>
            <a:off x="11033760" y="0"/>
            <a:ext cx="1158240" cy="1048385"/>
          </a:xfrm>
          <a:prstGeom prst="rect">
            <a:avLst/>
          </a:prstGeom>
          <a:noFill/>
          <a:ln>
            <a:noFill/>
          </a:ln>
        </p:spPr>
      </p:pic>
      <p:sp>
        <p:nvSpPr>
          <p:cNvPr id="10" name="Rectangle 9"/>
          <p:cNvSpPr/>
          <p:nvPr/>
        </p:nvSpPr>
        <p:spPr>
          <a:xfrm>
            <a:off x="3345180" y="1863725"/>
            <a:ext cx="6096000" cy="1815882"/>
          </a:xfrm>
          <a:prstGeom prst="rect">
            <a:avLst/>
          </a:prstGeom>
        </p:spPr>
        <p:txBody>
          <a:bodyPr>
            <a:spAutoFit/>
          </a:bodyPr>
          <a:lstStyle/>
          <a:p>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riêng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247095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2636" y="731349"/>
            <a:ext cx="10174557" cy="5604731"/>
            <a:chOff x="676916" y="624234"/>
            <a:chExt cx="10174557" cy="5604731"/>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5" name="TextBox 4"/>
          <p:cNvSpPr txBox="1"/>
          <p:nvPr/>
        </p:nvSpPr>
        <p:spPr>
          <a:xfrm>
            <a:off x="3255127" y="2948939"/>
            <a:ext cx="5545974" cy="1077218"/>
          </a:xfrm>
          <a:prstGeom prst="rect">
            <a:avLst/>
          </a:prstGeom>
          <a:noFill/>
        </p:spPr>
        <p:txBody>
          <a:bodyPr wrap="square" rtlCol="0">
            <a:spAutoFit/>
          </a:bodyPr>
          <a:lstStyle/>
          <a:p>
            <a:pPr algn="ctr"/>
            <a:r>
              <a:rPr lang="en-US" sz="3200" b="1" smtClean="0">
                <a:solidFill>
                  <a:srgbClr val="FF0000"/>
                </a:solidFill>
                <a:latin typeface="Times" panose="02020603050405020304" pitchFamily="18" charset="0"/>
                <a:cs typeface="Times" panose="02020603050405020304" pitchFamily="18" charset="0"/>
              </a:rPr>
              <a:t>2. Ý nghĩa của tự nhận thức bản thân</a:t>
            </a:r>
            <a:endParaRPr lang="en-US" sz="32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078526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2500" t="14756" r="15545" b="38422"/>
          <a:stretch/>
        </p:blipFill>
        <p:spPr bwMode="auto">
          <a:xfrm>
            <a:off x="0" y="1165860"/>
            <a:ext cx="12024360" cy="5692139"/>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0" y="251460"/>
            <a:ext cx="3122843" cy="523220"/>
          </a:xfrm>
          <a:prstGeom prst="rect">
            <a:avLst/>
          </a:prstGeom>
          <a:noFill/>
        </p:spPr>
        <p:txBody>
          <a:bodyPr wrap="none" rtlCol="0">
            <a:spAutoFit/>
          </a:bodyPr>
          <a:lstStyle/>
          <a:p>
            <a:r>
              <a:rPr lang="en-US" sz="2800" b="1" smtClean="0">
                <a:latin typeface="Times" panose="02020603050405020304" pitchFamily="18" charset="0"/>
                <a:cs typeface="Times" panose="02020603050405020304" pitchFamily="18" charset="0"/>
              </a:rPr>
              <a:t>ĐỌC THÔNG TIN</a:t>
            </a:r>
            <a:endParaRPr lang="en-US" sz="2800" b="1">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14781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2094870" y="352701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p:cNvSpPr/>
          <p:nvPr/>
        </p:nvSpPr>
        <p:spPr>
          <a:xfrm>
            <a:off x="8580120" y="0"/>
            <a:ext cx="3611880" cy="2681194"/>
          </a:xfrm>
          <a:prstGeom prst="cloudCallout">
            <a:avLst>
              <a:gd name="adj1" fmla="val -58175"/>
              <a:gd name="adj2" fmla="val 99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Theo em, tự nhận thức bản thân có ý nghĩa như thế nào đối với mỗi chúng ta?</a:t>
            </a:r>
            <a:endParaRPr lang="en-US"/>
          </a:p>
        </p:txBody>
      </p:sp>
      <p:sp>
        <p:nvSpPr>
          <p:cNvPr id="5" name="Cloud Callout 4"/>
          <p:cNvSpPr/>
          <p:nvPr/>
        </p:nvSpPr>
        <p:spPr>
          <a:xfrm>
            <a:off x="0" y="502920"/>
            <a:ext cx="3611880" cy="2681194"/>
          </a:xfrm>
          <a:prstGeom prst="cloudCallout">
            <a:avLst>
              <a:gd name="adj1" fmla="val 29800"/>
              <a:gd name="adj2" fmla="val 8812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Những nội dung nào trong thông tin trên cho thấy Quân  đã tự tin vào bản thân?</a:t>
            </a:r>
            <a:endParaRPr lang="en-US"/>
          </a:p>
        </p:txBody>
      </p:sp>
      <p:sp>
        <p:nvSpPr>
          <p:cNvPr id="6" name="TextBox 5"/>
          <p:cNvSpPr txBox="1"/>
          <p:nvPr/>
        </p:nvSpPr>
        <p:spPr>
          <a:xfrm>
            <a:off x="3733800" y="210532"/>
            <a:ext cx="4846320" cy="584775"/>
          </a:xfrm>
          <a:prstGeom prst="rect">
            <a:avLst/>
          </a:prstGeom>
          <a:noFill/>
        </p:spPr>
        <p:txBody>
          <a:bodyPr wrap="square" rtlCol="0">
            <a:spAutoFit/>
          </a:bodyPr>
          <a:lstStyle/>
          <a:p>
            <a:r>
              <a:rPr lang="en-US" sz="3200" b="1" smtClean="0">
                <a:solidFill>
                  <a:srgbClr val="FF0000"/>
                </a:solidFill>
                <a:latin typeface="Times" panose="02020603050405020304" pitchFamily="18" charset="0"/>
                <a:cs typeface="Times" panose="02020603050405020304" pitchFamily="18" charset="0"/>
              </a:rPr>
              <a:t>CẶP ĐÔI CHIA SẺ</a:t>
            </a:r>
            <a:endParaRPr lang="en-US" sz="32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657028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07417" y="2463890"/>
            <a:ext cx="2900751" cy="4359018"/>
          </a:xfrm>
          <a:prstGeom prst="rect">
            <a:avLst/>
          </a:prstGeom>
        </p:spPr>
      </p:pic>
      <p:pic>
        <p:nvPicPr>
          <p:cNvPr id="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848649" y="609600"/>
            <a:ext cx="8283243" cy="5057421"/>
          </a:xfrm>
          <a:prstGeom prst="rect">
            <a:avLst/>
          </a:prstGeom>
        </p:spPr>
      </p:pic>
      <p:pic>
        <p:nvPicPr>
          <p:cNvPr id="5" name="Shape 1"/>
          <p:cNvPicPr/>
          <p:nvPr/>
        </p:nvPicPr>
        <p:blipFill>
          <a:blip r:embed="rId5"/>
          <a:stretch/>
        </p:blipFill>
        <p:spPr>
          <a:xfrm>
            <a:off x="11033760" y="0"/>
            <a:ext cx="1158240" cy="1048385"/>
          </a:xfrm>
          <a:prstGeom prst="rect">
            <a:avLst/>
          </a:prstGeom>
          <a:noFill/>
          <a:ln>
            <a:noFill/>
          </a:ln>
        </p:spPr>
      </p:pic>
      <p:sp>
        <p:nvSpPr>
          <p:cNvPr id="7" name="Rectangle 6"/>
          <p:cNvSpPr/>
          <p:nvPr/>
        </p:nvSpPr>
        <p:spPr>
          <a:xfrm>
            <a:off x="3139440" y="1315776"/>
            <a:ext cx="6096000" cy="2810385"/>
          </a:xfrm>
          <a:prstGeom prst="rect">
            <a:avLst/>
          </a:prstGeom>
        </p:spPr>
        <p:txBody>
          <a:bodyPr>
            <a:spAutoFit/>
          </a:bodyPr>
          <a:lstStyle/>
          <a:p>
            <a:pPr>
              <a:lnSpc>
                <a:spcPct val="107000"/>
              </a:lnSpc>
              <a:spcAft>
                <a:spcPts val="800"/>
              </a:spcAft>
            </a:pPr>
            <a:r>
              <a:rPr lang="en-US" sz="2800" b="1">
                <a:latin typeface="Times New Roman" panose="02020603050405020304" pitchFamily="18" charset="0"/>
                <a:ea typeface="Calibri" panose="020F0502020204030204" pitchFamily="34" charset="0"/>
                <a:cs typeface="Times New Roman" panose="02020603050405020304" pitchFamily="18" charset="0"/>
              </a:rPr>
              <a:t>Ý nghĩa của tự nhận thức bản thân.</a:t>
            </a:r>
            <a:endParaRPr lang="en-US" sz="2800">
              <a:latin typeface="Calibri" panose="020F0502020204030204" pitchFamily="34" charset="0"/>
              <a:ea typeface="Calibri" panose="020F0502020204030204" pitchFamily="34" charset="0"/>
              <a:cs typeface="Times New Roman" panose="02020603050405020304" pitchFamily="18" charset="0"/>
            </a:endParaRPr>
          </a:p>
          <a:p>
            <a:r>
              <a:rPr lang="en-US" sz="2800">
                <a:latin typeface="Times New Roman" panose="02020603050405020304" pitchFamily="18" charset="0"/>
                <a:ea typeface="Calibri" panose="020F0502020204030204" pitchFamily="34" charset="0"/>
              </a:rPr>
              <a:t>- Tự nhận thức bản thân giúp chúng ta tin tưởng vào những giá trị của mình để phát huy những ưu điểm, hạn chế nhược điểm và kiên định với những mục tiêu đã đặt ra.</a:t>
            </a:r>
            <a:endParaRPr lang="en-US" sz="2800"/>
          </a:p>
        </p:txBody>
      </p:sp>
    </p:spTree>
    <p:extLst>
      <p:ext uri="{BB962C8B-B14F-4D97-AF65-F5344CB8AC3E}">
        <p14:creationId xmlns:p14="http://schemas.microsoft.com/office/powerpoint/2010/main" val="29006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9125" y="185125"/>
            <a:ext cx="5989973" cy="553357"/>
          </a:xfrm>
          <a:prstGeom prst="rect">
            <a:avLst/>
          </a:prstGeom>
        </p:spPr>
        <p:txBody>
          <a:bodyPr wrap="none">
            <a:spAutoFit/>
          </a:bodyPr>
          <a:lstStyle/>
          <a:p>
            <a:pPr>
              <a:lnSpc>
                <a:spcPct val="107000"/>
              </a:lnSpc>
              <a:spcAft>
                <a:spcPts val="800"/>
              </a:spcAft>
            </a:pPr>
            <a:r>
              <a:rPr lang="en-US" sz="2800">
                <a:solidFill>
                  <a:srgbClr val="FF0000"/>
                </a:solidFill>
                <a:latin typeface="Snap ITC" panose="04040A07060A02020202" pitchFamily="82" charset="0"/>
                <a:ea typeface="Calibri" panose="020F0502020204030204" pitchFamily="34" charset="0"/>
                <a:cs typeface="Times New Roman" panose="02020603050405020304" pitchFamily="18" charset="0"/>
              </a:rPr>
              <a:t>Trò chơi “ Thử tài hiểu biết”</a:t>
            </a:r>
            <a:endParaRPr lang="en-US" sz="2800">
              <a:solidFill>
                <a:srgbClr val="FF0000"/>
              </a:solidFill>
              <a:effectLst/>
              <a:latin typeface="Snap ITC" panose="04040A07060A02020202" pitchFamily="82" charset="0"/>
              <a:ea typeface="Calibri" panose="020F0502020204030204" pitchFamily="34" charset="0"/>
              <a:cs typeface="Times New Roman" panose="02020603050405020304" pitchFamily="18" charset="0"/>
            </a:endParaRPr>
          </a:p>
        </p:txBody>
      </p:sp>
      <p:pic>
        <p:nvPicPr>
          <p:cNvPr id="10" name="Picture 9"/>
          <p:cNvPicPr/>
          <p:nvPr/>
        </p:nvPicPr>
        <p:blipFill rotWithShape="1">
          <a:blip r:embed="rId2">
            <a:extLst>
              <a:ext uri="{28A0092B-C50C-407E-A947-70E740481C1C}">
                <a14:useLocalDpi xmlns:a14="http://schemas.microsoft.com/office/drawing/2010/main" val="0"/>
              </a:ext>
            </a:extLst>
          </a:blip>
          <a:srcRect l="23305" t="19639" r="23465" b="43553"/>
          <a:stretch/>
        </p:blipFill>
        <p:spPr bwMode="auto">
          <a:xfrm>
            <a:off x="230187" y="1486217"/>
            <a:ext cx="5321527" cy="2219462"/>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3"/>
          <a:stretch>
            <a:fillRect/>
          </a:stretch>
        </p:blipFill>
        <p:spPr>
          <a:xfrm>
            <a:off x="6187447" y="3850442"/>
            <a:ext cx="5843443" cy="3007558"/>
          </a:xfrm>
          <a:prstGeom prst="rect">
            <a:avLst/>
          </a:prstGeom>
        </p:spPr>
      </p:pic>
      <p:pic>
        <p:nvPicPr>
          <p:cNvPr id="7" name="Picture 6"/>
          <p:cNvPicPr>
            <a:picLocks noChangeAspect="1"/>
          </p:cNvPicPr>
          <p:nvPr/>
        </p:nvPicPr>
        <p:blipFill>
          <a:blip r:embed="rId4"/>
          <a:stretch>
            <a:fillRect/>
          </a:stretch>
        </p:blipFill>
        <p:spPr>
          <a:xfrm>
            <a:off x="69670" y="3850442"/>
            <a:ext cx="6187446" cy="2876929"/>
          </a:xfrm>
          <a:prstGeom prst="rect">
            <a:avLst/>
          </a:prstGeom>
        </p:spPr>
      </p:pic>
      <p:pic>
        <p:nvPicPr>
          <p:cNvPr id="8" name="Picture 7"/>
          <p:cNvPicPr>
            <a:picLocks noChangeAspect="1"/>
          </p:cNvPicPr>
          <p:nvPr/>
        </p:nvPicPr>
        <p:blipFill>
          <a:blip r:embed="rId5"/>
          <a:stretch>
            <a:fillRect/>
          </a:stretch>
        </p:blipFill>
        <p:spPr>
          <a:xfrm>
            <a:off x="6187447" y="1436602"/>
            <a:ext cx="5843443" cy="2269077"/>
          </a:xfrm>
          <a:prstGeom prst="rect">
            <a:avLst/>
          </a:prstGeom>
        </p:spPr>
      </p:pic>
      <p:sp>
        <p:nvSpPr>
          <p:cNvPr id="9" name="Rectangle 8"/>
          <p:cNvSpPr/>
          <p:nvPr/>
        </p:nvSpPr>
        <p:spPr>
          <a:xfrm>
            <a:off x="422364" y="738482"/>
            <a:ext cx="11608525" cy="468077"/>
          </a:xfrm>
          <a:prstGeom prst="rect">
            <a:avLst/>
          </a:prstGeom>
        </p:spPr>
        <p:txBody>
          <a:bodyPr wrap="square">
            <a:spAutoFit/>
          </a:bodyPr>
          <a:lstStyle/>
          <a:p>
            <a:pPr>
              <a:lnSpc>
                <a:spcPct val="107000"/>
              </a:lnSpc>
              <a:spcAft>
                <a:spcPts val="800"/>
              </a:spcAft>
            </a:pPr>
            <a:r>
              <a:rPr 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Các bạn học sinh dưới đây đang sử dụng cách nào để có thể tự nhận thức bản thân?</a:t>
            </a:r>
            <a:endParaRPr lang="en-US" sz="2400" b="1"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ounded Rectangle 10"/>
          <p:cNvSpPr/>
          <p:nvPr/>
        </p:nvSpPr>
        <p:spPr>
          <a:xfrm>
            <a:off x="2034872" y="3582842"/>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1</a:t>
            </a:r>
            <a:endParaRPr lang="en-US"/>
          </a:p>
        </p:txBody>
      </p:sp>
      <p:sp>
        <p:nvSpPr>
          <p:cNvPr id="16" name="Rounded Rectangle 15"/>
          <p:cNvSpPr/>
          <p:nvPr/>
        </p:nvSpPr>
        <p:spPr>
          <a:xfrm>
            <a:off x="8730973" y="3582842"/>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2</a:t>
            </a:r>
            <a:endParaRPr lang="en-US"/>
          </a:p>
        </p:txBody>
      </p:sp>
      <p:sp>
        <p:nvSpPr>
          <p:cNvPr id="17" name="Rounded Rectangle 16"/>
          <p:cNvSpPr/>
          <p:nvPr/>
        </p:nvSpPr>
        <p:spPr>
          <a:xfrm>
            <a:off x="2890950" y="6425433"/>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3</a:t>
            </a:r>
            <a:endParaRPr lang="en-US"/>
          </a:p>
        </p:txBody>
      </p:sp>
      <p:sp>
        <p:nvSpPr>
          <p:cNvPr id="18" name="Rounded Rectangle 17"/>
          <p:cNvSpPr/>
          <p:nvPr/>
        </p:nvSpPr>
        <p:spPr>
          <a:xfrm>
            <a:off x="8434468" y="6451938"/>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4</a:t>
            </a:r>
            <a:endParaRPr lang="en-US"/>
          </a:p>
        </p:txBody>
      </p:sp>
    </p:spTree>
    <p:extLst>
      <p:ext uri="{BB962C8B-B14F-4D97-AF65-F5344CB8AC3E}">
        <p14:creationId xmlns:p14="http://schemas.microsoft.com/office/powerpoint/2010/main" val="2735768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07417" y="2463890"/>
            <a:ext cx="2900751" cy="4359018"/>
          </a:xfrm>
          <a:prstGeom prst="rect">
            <a:avLst/>
          </a:prstGeom>
        </p:spPr>
      </p:pic>
      <p:pic>
        <p:nvPicPr>
          <p:cNvPr id="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848649" y="609600"/>
            <a:ext cx="9019648" cy="6213308"/>
          </a:xfrm>
          <a:prstGeom prst="rect">
            <a:avLst/>
          </a:prstGeom>
        </p:spPr>
      </p:pic>
      <p:pic>
        <p:nvPicPr>
          <p:cNvPr id="5" name="Shape 1"/>
          <p:cNvPicPr/>
          <p:nvPr/>
        </p:nvPicPr>
        <p:blipFill>
          <a:blip r:embed="rId5"/>
          <a:stretch/>
        </p:blipFill>
        <p:spPr>
          <a:xfrm>
            <a:off x="11033760" y="0"/>
            <a:ext cx="1158240" cy="1048385"/>
          </a:xfrm>
          <a:prstGeom prst="rect">
            <a:avLst/>
          </a:prstGeom>
          <a:noFill/>
          <a:ln>
            <a:noFill/>
          </a:ln>
        </p:spPr>
      </p:pic>
      <p:sp>
        <p:nvSpPr>
          <p:cNvPr id="7" name="Rectangle 6"/>
          <p:cNvSpPr/>
          <p:nvPr/>
        </p:nvSpPr>
        <p:spPr>
          <a:xfrm>
            <a:off x="3139440" y="1205045"/>
            <a:ext cx="6096000" cy="3546612"/>
          </a:xfrm>
          <a:prstGeom prst="rect">
            <a:avLst/>
          </a:prstGeom>
        </p:spPr>
        <p:txBody>
          <a:bodyPr>
            <a:spAutoFit/>
          </a:bodyPr>
          <a:lstStyle/>
          <a:p>
            <a:pPr>
              <a:lnSpc>
                <a:spcPct val="107000"/>
              </a:lnSpc>
              <a:spcAft>
                <a:spcPts val="800"/>
              </a:spcAft>
            </a:pPr>
            <a:r>
              <a:rPr lang="en-US" sz="2000" b="1">
                <a:latin typeface="Times New Roman" panose="02020603050405020304" pitchFamily="18" charset="0"/>
                <a:ea typeface="Calibri" panose="020F0502020204030204" pitchFamily="34" charset="0"/>
                <a:cs typeface="Times New Roman" panose="02020603050405020304" pitchFamily="18" charset="0"/>
              </a:rPr>
              <a:t>Các cách tự nhận thức bản thân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Tự suy nghĩ, phân tích, đánh giá điểm mạnh, điểm yếu, sở thích, tính cách của bản thân.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So sánh những nhận xét, đánh giá của người khác về mình với tự nhận xét, tự đánh giá của bản thân.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So sánh mình với những tấm gương tốt, việc tốt để thấy mình cần phát huy vfa cần cố gắng điều gì.</a:t>
            </a:r>
            <a:endParaRPr lang="en-US" sz="1600">
              <a:latin typeface="Calibri" panose="020F0502020204030204" pitchFamily="34" charset="0"/>
              <a:ea typeface="Calibri" panose="020F0502020204030204" pitchFamily="34" charset="0"/>
              <a:cs typeface="Times New Roman" panose="02020603050405020304" pitchFamily="18" charset="0"/>
            </a:endParaRPr>
          </a:p>
          <a:p>
            <a:r>
              <a:rPr lang="en-US" sz="2000">
                <a:latin typeface="Times New Roman" panose="02020603050405020304" pitchFamily="18" charset="0"/>
                <a:ea typeface="Calibri" panose="020F0502020204030204" pitchFamily="34" charset="0"/>
              </a:rPr>
              <a:t>- Lập kế hoạch phát huy ưu điểm và sửa chữa nhược điểm của bản thân.</a:t>
            </a:r>
            <a:endParaRPr lang="en-US" sz="2800"/>
          </a:p>
        </p:txBody>
      </p:sp>
    </p:spTree>
    <p:extLst>
      <p:ext uri="{BB962C8B-B14F-4D97-AF65-F5344CB8AC3E}">
        <p14:creationId xmlns:p14="http://schemas.microsoft.com/office/powerpoint/2010/main" val="325536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7386" y="240620"/>
            <a:ext cx="13126734" cy="6708710"/>
          </a:xfrm>
          <a:prstGeom prst="rect">
            <a:avLst/>
          </a:prstGeom>
        </p:spPr>
      </p:pic>
      <p:sp>
        <p:nvSpPr>
          <p:cNvPr id="3" name="Text Box 33"/>
          <p:cNvSpPr txBox="1">
            <a:spLocks noChangeArrowheads="1"/>
          </p:cNvSpPr>
          <p:nvPr/>
        </p:nvSpPr>
        <p:spPr bwMode="auto">
          <a:xfrm>
            <a:off x="1129592" y="724624"/>
            <a:ext cx="9614608" cy="830997"/>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400" b="1" smtClean="0">
                <a:solidFill>
                  <a:srgbClr val="FF00FF"/>
                </a:solidFill>
                <a:latin typeface="Snap ITC" panose="04040A07060A02020202" pitchFamily="82" charset="0"/>
              </a:rPr>
              <a:t>Trong những việc làm sau, việc nào nên làm, việc nào không nên làm để tự nhận thức bản thân? Vì sao?</a:t>
            </a:r>
            <a:endParaRPr lang="en-US" altLang="en-US" sz="2400" b="1" dirty="0">
              <a:solidFill>
                <a:srgbClr val="FF00FF"/>
              </a:solidFill>
              <a:latin typeface="Snap ITC" panose="04040A07060A02020202" pitchFamily="82" charset="0"/>
            </a:endParaRPr>
          </a:p>
        </p:txBody>
      </p:sp>
      <p:pic>
        <p:nvPicPr>
          <p:cNvPr id="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37403" y="-61863"/>
            <a:ext cx="1440259" cy="2112622"/>
          </a:xfrm>
          <a:prstGeom prst="rect">
            <a:avLst/>
          </a:prstGeom>
        </p:spPr>
      </p:pic>
      <p:pic>
        <p:nvPicPr>
          <p:cNvPr id="5" name="Shape 1"/>
          <p:cNvPicPr/>
          <p:nvPr/>
        </p:nvPicPr>
        <p:blipFill>
          <a:blip r:embed="rId4"/>
          <a:stretch/>
        </p:blipFill>
        <p:spPr>
          <a:xfrm>
            <a:off x="11033760" y="0"/>
            <a:ext cx="1158240" cy="1048385"/>
          </a:xfrm>
          <a:prstGeom prst="rect">
            <a:avLst/>
          </a:prstGeom>
          <a:noFill/>
          <a:ln>
            <a:noFill/>
          </a:ln>
        </p:spPr>
      </p:pic>
      <p:sp>
        <p:nvSpPr>
          <p:cNvPr id="6" name="Rectangle 5"/>
          <p:cNvSpPr/>
          <p:nvPr/>
        </p:nvSpPr>
        <p:spPr>
          <a:xfrm>
            <a:off x="845820" y="2315809"/>
            <a:ext cx="10187939" cy="3648884"/>
          </a:xfrm>
          <a:prstGeom prst="rect">
            <a:avLst/>
          </a:prstGeom>
        </p:spPr>
        <p:txBody>
          <a:bodyPr wrap="square">
            <a:spAutoFit/>
          </a:bodyPr>
          <a:lstStyle/>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A</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Tự suy nghĩ về những nhược điểm của mình để sửa chữa.</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B</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Hỏi những người thân và bạn bè về ưu điểm, nhược điểm của mình.</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C</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Xem bói để tìm hiểu các đặc điểm của bản thân.</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D</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Thường xuyên đặt ra các mục tiêu và tự đánh giá việc thực hiện mục tiêu.</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E</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Luôn tự trách bản thân, ngay cả khi không có khuyết điểm.</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10038097" y="1491184"/>
            <a:ext cx="2280885" cy="1344792"/>
          </a:xfrm>
          <a:prstGeom prst="ellipse">
            <a:avLst/>
          </a:prstGeom>
          <a:ln>
            <a:noFill/>
          </a:ln>
          <a:effectLst>
            <a:softEdge rad="112500"/>
          </a:effectLst>
        </p:spPr>
      </p:pic>
      <p:pic>
        <p:nvPicPr>
          <p:cNvPr id="9" name="Google Shape;155;p8"/>
          <p:cNvPicPr preferRelativeResize="0"/>
          <p:nvPr/>
        </p:nvPicPr>
        <p:blipFill rotWithShape="1">
          <a:blip r:embed="rId6">
            <a:alphaModFix/>
          </a:blip>
          <a:srcRect/>
          <a:stretch/>
        </p:blipFill>
        <p:spPr>
          <a:xfrm>
            <a:off x="9993933" y="3262666"/>
            <a:ext cx="1653119" cy="1437033"/>
          </a:xfrm>
          <a:prstGeom prst="rect">
            <a:avLst/>
          </a:prstGeom>
          <a:noFill/>
          <a:ln>
            <a:noFill/>
          </a:ln>
        </p:spPr>
      </p:pic>
      <p:pic>
        <p:nvPicPr>
          <p:cNvPr id="10"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464" y="-376427"/>
            <a:ext cx="340569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7"/>
          <p:cNvSpPr txBox="1">
            <a:spLocks noChangeArrowheads="1"/>
          </p:cNvSpPr>
          <p:nvPr/>
        </p:nvSpPr>
        <p:spPr bwMode="auto">
          <a:xfrm>
            <a:off x="4041536" y="-61863"/>
            <a:ext cx="36653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 BÀI TẬP </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75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628" y="0"/>
            <a:ext cx="6648994" cy="6708710"/>
          </a:xfrm>
          <a:prstGeom prst="rect">
            <a:avLst/>
          </a:prstGeom>
        </p:spPr>
      </p:pic>
      <p:sp>
        <p:nvSpPr>
          <p:cNvPr id="3" name="Rectangle 2"/>
          <p:cNvSpPr/>
          <p:nvPr/>
        </p:nvSpPr>
        <p:spPr>
          <a:xfrm>
            <a:off x="526869" y="2193156"/>
            <a:ext cx="5142411" cy="3956661"/>
          </a:xfrm>
          <a:prstGeom prst="rect">
            <a:avLst/>
          </a:prstGeom>
        </p:spPr>
        <p:txBody>
          <a:bodyPr wrap="square">
            <a:spAutoFit/>
          </a:bodyPr>
          <a:lstStyle/>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Việc nên làm:</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A. Tự suy nghĩ về những nhược điểm của mình để sửa chữa.</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D. Thường xuyên đặt ra các mục tiêu và tự đánh giá việc thực hiện mục tiêu.</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B. Hỏi những người thân và bạn bè về ưu điểm, nhược điểm của mình.</a:t>
            </a:r>
            <a:endParaRPr lang="en-US" sz="2400">
              <a:effectLst/>
              <a:latin typeface="Segoe Print" panose="02000600000000000000" pitchFamily="2"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669280" y="0"/>
            <a:ext cx="6648994" cy="6708710"/>
          </a:xfrm>
          <a:prstGeom prst="rect">
            <a:avLst/>
          </a:prstGeom>
        </p:spPr>
      </p:pic>
      <p:sp>
        <p:nvSpPr>
          <p:cNvPr id="5" name="Rectangle 4"/>
          <p:cNvSpPr/>
          <p:nvPr/>
        </p:nvSpPr>
        <p:spPr>
          <a:xfrm>
            <a:off x="6326777" y="2050072"/>
            <a:ext cx="4946469" cy="4242828"/>
          </a:xfrm>
          <a:prstGeom prst="rect">
            <a:avLst/>
          </a:prstGeom>
        </p:spPr>
        <p:txBody>
          <a:bodyPr wrap="square">
            <a:spAutoFit/>
          </a:bodyPr>
          <a:lstStyle/>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Không nên làm: </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E. Luôn tự trách bản thân, ngay cả khi không có khuyết điểm. =&gt; Bạn không nên làm thế vì như vậy sẽ làm nhụt đi ý chí và sự tự tin của bạn.</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C. Xem bói đề tìm hiếu các đặc điểm của bản thân.=&gt; Chỉ có bản thân mới biết bạn có ưu nhược điểm gì.</a:t>
            </a:r>
            <a:endParaRPr lang="en-US" sz="2400">
              <a:effectLst/>
              <a:latin typeface="Segoe Print" panose="02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38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5386710" y="359559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7"/>
          <p:cNvSpPr>
            <a:spLocks noChangeArrowheads="1"/>
          </p:cNvSpPr>
          <p:nvPr/>
        </p:nvSpPr>
        <p:spPr bwMode="auto">
          <a:xfrm>
            <a:off x="5476395" y="1209190"/>
            <a:ext cx="3124200" cy="2133600"/>
          </a:xfrm>
          <a:prstGeom prst="cloudCallout">
            <a:avLst>
              <a:gd name="adj1" fmla="val -17685"/>
              <a:gd name="adj2" fmla="val 85880"/>
            </a:avLst>
          </a:prstGeom>
          <a:solidFill>
            <a:srgbClr val="FFCCFF"/>
          </a:solidFill>
          <a:ln w="9525">
            <a:solidFill>
              <a:sysClr val="windowText" lastClr="000000"/>
            </a:solidFill>
            <a:round/>
            <a:headEnd/>
            <a:tailEnd/>
          </a:ln>
          <a:effectLs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Em có</a:t>
            </a:r>
            <a:r>
              <a:rPr kumimoji="0" lang="en-US" sz="20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đồng ý với suy nghĩ của Hồng không? Vì sao?</a:t>
            </a:r>
            <a:endPar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A50021"/>
                </a:solidFill>
                <a:effectLst/>
                <a:uLnTx/>
                <a:uFillTx/>
                <a:latin typeface="Times" panose="02020603050405020304" pitchFamily="18" charset="0"/>
                <a:cs typeface="Times" panose="02020603050405020304" pitchFamily="18" charset="0"/>
              </a:rPr>
              <a:t>.</a:t>
            </a:r>
            <a:endParaRPr kumimoji="0" lang="en-US" sz="2000" b="1" i="1" u="none" strike="noStrike" kern="0" cap="none" spc="0" normalizeH="0" baseline="0" noProof="0" dirty="0">
              <a:ln>
                <a:noFill/>
              </a:ln>
              <a:solidFill>
                <a:srgbClr val="A50021"/>
              </a:solidFill>
              <a:effectLst/>
              <a:uLnTx/>
              <a:uFillTx/>
              <a:latin typeface="Times" panose="02020603050405020304" pitchFamily="18" charset="0"/>
              <a:cs typeface="Times" panose="02020603050405020304" pitchFamily="18" charset="0"/>
            </a:endParaRPr>
          </a:p>
        </p:txBody>
      </p:sp>
      <p:sp>
        <p:nvSpPr>
          <p:cNvPr id="5" name="AutoShape 7"/>
          <p:cNvSpPr>
            <a:spLocks noChangeArrowheads="1"/>
          </p:cNvSpPr>
          <p:nvPr/>
        </p:nvSpPr>
        <p:spPr bwMode="auto">
          <a:xfrm>
            <a:off x="9067800" y="1209190"/>
            <a:ext cx="3124200" cy="1915498"/>
          </a:xfrm>
          <a:prstGeom prst="cloudCallout">
            <a:avLst>
              <a:gd name="adj1" fmla="val -17685"/>
              <a:gd name="adj2" fmla="val 85880"/>
            </a:avLst>
          </a:prstGeom>
          <a:solidFill>
            <a:srgbClr val="9BBB59">
              <a:lumMod val="20000"/>
              <a:lumOff val="80000"/>
            </a:srgbClr>
          </a:solidFill>
          <a:ln w="9525">
            <a:solidFill>
              <a:sysClr val="windowText" lastClr="000000"/>
            </a:solidFill>
            <a:round/>
            <a:headEnd/>
            <a:tailEnd/>
          </a:ln>
          <a:effectLs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prstClr val="black"/>
                </a:solidFill>
                <a:effectLst/>
                <a:uLnTx/>
                <a:uFillTx/>
                <a:latin typeface="#9Slide05 Brannboll Ny" panose="02000000000000000000" pitchFamily="2" charset="0"/>
              </a:rPr>
              <a:t>…</a:t>
            </a:r>
            <a:endParaRPr kumimoji="0" lang="en-US" sz="2000" b="0" i="0" u="none" strike="noStrike" kern="0" cap="none" spc="0" normalizeH="0" baseline="0" noProof="0" dirty="0">
              <a:ln>
                <a:noFill/>
              </a:ln>
              <a:solidFill>
                <a:prstClr val="black"/>
              </a:solidFill>
              <a:effectLst/>
              <a:uLnTx/>
              <a:uFillTx/>
              <a:latin typeface="#9Slide05 Brannboll Ny" panose="02000000000000000000" pitchFamily="2" charset="0"/>
            </a:endParaRPr>
          </a:p>
        </p:txBody>
      </p:sp>
      <p:pic>
        <p:nvPicPr>
          <p:cNvPr id="6" name="Google Shape;154;p8"/>
          <p:cNvPicPr preferRelativeResize="0"/>
          <p:nvPr/>
        </p:nvPicPr>
        <p:blipFill rotWithShape="1">
          <a:blip r:embed="rId3">
            <a:alphaModFix/>
          </a:blip>
          <a:srcRect l="16992" t="-937" r="50159" b="17086"/>
          <a:stretch/>
        </p:blipFill>
        <p:spPr>
          <a:xfrm>
            <a:off x="233265" y="774441"/>
            <a:ext cx="5153445" cy="6176866"/>
          </a:xfrm>
          <a:prstGeom prst="rect">
            <a:avLst/>
          </a:prstGeom>
          <a:noFill/>
          <a:ln>
            <a:noFill/>
          </a:ln>
        </p:spPr>
      </p:pic>
      <p:sp>
        <p:nvSpPr>
          <p:cNvPr id="7" name="Snip Diagonal Corner Rectangle 6"/>
          <p:cNvSpPr/>
          <p:nvPr/>
        </p:nvSpPr>
        <p:spPr>
          <a:xfrm>
            <a:off x="489784" y="1209190"/>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a:solidFill>
                  <a:prstClr val="black"/>
                </a:solidFill>
                <a:latin typeface="Times New Roman" panose="02020603050405020304" pitchFamily="18" charset="0"/>
                <a:cs typeface="Times New Roman" panose="02020603050405020304" pitchFamily="18" charset="0"/>
              </a:rPr>
              <a:t>X</a:t>
            </a:r>
            <a:r>
              <a:rPr lang="en-US" sz="2400" b="1" kern="0" smtClean="0">
                <a:solidFill>
                  <a:prstClr val="black"/>
                </a:solidFill>
                <a:latin typeface="Times New Roman" panose="02020603050405020304" pitchFamily="18" charset="0"/>
                <a:cs typeface="Times New Roman" panose="02020603050405020304" pitchFamily="18" charset="0"/>
              </a:rPr>
              <a:t>ử </a:t>
            </a:r>
            <a:r>
              <a:rPr lang="en-US" sz="2400" b="1" kern="0" dirty="0" err="1">
                <a:solidFill>
                  <a:prstClr val="black"/>
                </a:solidFill>
                <a:latin typeface="Times New Roman" panose="02020603050405020304" pitchFamily="18" charset="0"/>
                <a:cs typeface="Times New Roman" panose="02020603050405020304" pitchFamily="18" charset="0"/>
              </a:rPr>
              <a:t>lí</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tình</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huống</a:t>
            </a:r>
            <a:endParaRPr lang="en-US" sz="2400" b="1" kern="0" dirty="0">
              <a:solidFill>
                <a:prstClr val="black"/>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9" name="Table 8"/>
          <p:cNvGraphicFramePr>
            <a:graphicFrameLocks noGrp="1"/>
          </p:cNvGraphicFramePr>
          <p:nvPr>
            <p:extLst>
              <p:ext uri="{D42A27DB-BD31-4B8C-83A1-F6EECF244321}">
                <p14:modId xmlns:p14="http://schemas.microsoft.com/office/powerpoint/2010/main" val="4292199823"/>
              </p:ext>
            </p:extLst>
          </p:nvPr>
        </p:nvGraphicFramePr>
        <p:xfrm>
          <a:off x="601705" y="2497270"/>
          <a:ext cx="4147577" cy="2926080"/>
        </p:xfrm>
        <a:graphic>
          <a:graphicData uri="http://schemas.openxmlformats.org/drawingml/2006/table">
            <a:tbl>
              <a:tblPr/>
              <a:tblGrid>
                <a:gridCol w="4147577">
                  <a:extLst>
                    <a:ext uri="{9D8B030D-6E8A-4147-A177-3AD203B41FA5}">
                      <a16:colId xmlns="" xmlns:a16="http://schemas.microsoft.com/office/drawing/2014/main" val="20000"/>
                    </a:ext>
                  </a:extLst>
                </a:gridCol>
              </a:tblGrid>
              <a:tr h="9601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2400" kern="1200" smtClean="0">
                          <a:solidFill>
                            <a:schemeClr val="tx1"/>
                          </a:solidFill>
                          <a:effectLst/>
                          <a:latin typeface="Times" panose="02020603050405020304" pitchFamily="18" charset="0"/>
                          <a:ea typeface="+mn-ea"/>
                          <a:cs typeface="Times" panose="02020603050405020304" pitchFamily="18" charset="0"/>
                        </a:rPr>
                        <a:t>2.</a:t>
                      </a:r>
                      <a:r>
                        <a:rPr lang="en-US" sz="2400" kern="1200" baseline="0" smtClean="0">
                          <a:solidFill>
                            <a:schemeClr val="tx1"/>
                          </a:solidFill>
                          <a:effectLst/>
                          <a:latin typeface="Times" panose="02020603050405020304" pitchFamily="18" charset="0"/>
                          <a:ea typeface="+mn-ea"/>
                          <a:cs typeface="Times" panose="02020603050405020304" pitchFamily="18" charset="0"/>
                        </a:rPr>
                        <a:t> Hồng rất tự tin vào những ưu điểm của bản thân. Mặc dù hát không hay, nhưng Hồng luôn mơ ước trở thành một ca sĩ nổi tiếng. Hồng nghĩ rằng, muốn làm ca sĩ thì không cần phải hát hay, chỉ cần xinh đẹp, ăn mặc thời trang, biết nhảy múa là được.</a:t>
                      </a:r>
                      <a:endParaRPr lang="en-US" sz="2400" kern="1200" dirty="0">
                        <a:solidFill>
                          <a:schemeClr val="tx1"/>
                        </a:solidFill>
                        <a:effectLst/>
                        <a:latin typeface="Times" panose="02020603050405020304" pitchFamily="18" charset="0"/>
                        <a:ea typeface="+mn-ea"/>
                        <a:cs typeface="Times" panose="02020603050405020304" pitchFamily="18"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pic>
        <p:nvPicPr>
          <p:cNvPr id="10" name="Shape 1"/>
          <p:cNvPicPr/>
          <p:nvPr/>
        </p:nvPicPr>
        <p:blipFill>
          <a:blip r:embed="rId5"/>
          <a:stretch/>
        </p:blipFill>
        <p:spPr>
          <a:xfrm>
            <a:off x="10487608" y="4781"/>
            <a:ext cx="1704392" cy="979882"/>
          </a:xfrm>
          <a:prstGeom prst="rect">
            <a:avLst/>
          </a:prstGeom>
          <a:noFill/>
          <a:ln>
            <a:noFill/>
          </a:ln>
        </p:spPr>
      </p:pic>
    </p:spTree>
    <p:extLst>
      <p:ext uri="{BB962C8B-B14F-4D97-AF65-F5344CB8AC3E}">
        <p14:creationId xmlns:p14="http://schemas.microsoft.com/office/powerpoint/2010/main" val="1251296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1" y="769385"/>
            <a:ext cx="10743206" cy="5432632"/>
          </a:xfrm>
          <a:prstGeom prst="rect">
            <a:avLst/>
          </a:prstGeom>
        </p:spPr>
      </p:pic>
      <p:pic>
        <p:nvPicPr>
          <p:cNvPr id="3" name="Picture 2" descr="F:\360安全浏览器下载\六一\Nipic_2531170_60e991fb751d3f8f\Nipic_2531170_20140501162158900000 [转换].png"/>
          <p:cNvPicPr>
            <a:picLocks noChangeAspect="1" noChangeArrowheads="1"/>
          </p:cNvPicPr>
          <p:nvPr/>
        </p:nvPicPr>
        <p:blipFill>
          <a:blip r:embed="rId3"/>
          <a:srcRect/>
          <a:stretch>
            <a:fillRect/>
          </a:stretch>
        </p:blipFill>
        <p:spPr bwMode="auto">
          <a:xfrm>
            <a:off x="2857501" y="1185392"/>
            <a:ext cx="6720840" cy="5016625"/>
          </a:xfrm>
          <a:prstGeom prst="rect">
            <a:avLst/>
          </a:prstGeom>
          <a:noFill/>
          <a:ln w="9525">
            <a:noFill/>
            <a:miter lim="800000"/>
            <a:headEnd/>
            <a:tailEnd/>
          </a:ln>
        </p:spPr>
      </p:pic>
      <p:sp>
        <p:nvSpPr>
          <p:cNvPr id="4" name="TextBox 3"/>
          <p:cNvSpPr txBox="1"/>
          <p:nvPr/>
        </p:nvSpPr>
        <p:spPr>
          <a:xfrm>
            <a:off x="4135459" y="3278205"/>
            <a:ext cx="4164923" cy="830997"/>
          </a:xfrm>
          <a:prstGeom prst="rect">
            <a:avLst/>
          </a:prstGeom>
          <a:noFill/>
        </p:spPr>
        <p:txBody>
          <a:bodyPr wrap="none" rtlCol="0">
            <a:spAutoFit/>
          </a:bodyPr>
          <a:lstStyle/>
          <a:p>
            <a:r>
              <a:rPr lang="en-US" sz="4800" smtClean="0">
                <a:latin typeface="Times" panose="02020603050405020304" pitchFamily="18" charset="0"/>
                <a:cs typeface="Times" panose="02020603050405020304" pitchFamily="18" charset="0"/>
              </a:rPr>
              <a:t>I. KHỞI ĐỘNG</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843227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7680959" y="3985328"/>
            <a:ext cx="4511041"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7"/>
          <p:cNvSpPr>
            <a:spLocks noChangeArrowheads="1"/>
          </p:cNvSpPr>
          <p:nvPr/>
        </p:nvSpPr>
        <p:spPr bwMode="auto">
          <a:xfrm>
            <a:off x="5943600" y="984663"/>
            <a:ext cx="3124200" cy="2133600"/>
          </a:xfrm>
          <a:prstGeom prst="cloudCallout">
            <a:avLst>
              <a:gd name="adj1" fmla="val 34580"/>
              <a:gd name="adj2" fmla="val 99349"/>
            </a:avLst>
          </a:prstGeom>
          <a:solidFill>
            <a:srgbClr val="FFCCFF"/>
          </a:solidFill>
          <a:ln w="9525">
            <a:solidFill>
              <a:sysClr val="windowText" lastClr="000000"/>
            </a:solidFill>
            <a:round/>
            <a:headEnd/>
            <a:tailEnd/>
          </a:ln>
          <a:effectLs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Minh đã</a:t>
            </a:r>
            <a:r>
              <a:rPr kumimoji="0" lang="en-US" sz="20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sử dụng cách thức nào để tự nhận thức bản thân</a:t>
            </a:r>
            <a:r>
              <a:rPr kumimoji="0" lang="en-US" sz="20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a:t>
            </a:r>
            <a:endPar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A50021"/>
                </a:solidFill>
                <a:effectLst/>
                <a:uLnTx/>
                <a:uFillTx/>
                <a:latin typeface="Times" panose="02020603050405020304" pitchFamily="18" charset="0"/>
                <a:cs typeface="Times" panose="02020603050405020304" pitchFamily="18" charset="0"/>
              </a:rPr>
              <a:t>.</a:t>
            </a:r>
            <a:endParaRPr kumimoji="0" lang="en-US" sz="2000" b="1" i="1" u="none" strike="noStrike" kern="0" cap="none" spc="0" normalizeH="0" baseline="0" noProof="0" dirty="0">
              <a:ln>
                <a:noFill/>
              </a:ln>
              <a:solidFill>
                <a:srgbClr val="A50021"/>
              </a:solidFill>
              <a:effectLst/>
              <a:uLnTx/>
              <a:uFillTx/>
              <a:latin typeface="Times" panose="02020603050405020304" pitchFamily="18" charset="0"/>
              <a:cs typeface="Times" panose="02020603050405020304" pitchFamily="18" charset="0"/>
            </a:endParaRPr>
          </a:p>
        </p:txBody>
      </p:sp>
      <p:sp>
        <p:nvSpPr>
          <p:cNvPr id="6" name="AutoShape 7"/>
          <p:cNvSpPr>
            <a:spLocks noChangeArrowheads="1"/>
          </p:cNvSpPr>
          <p:nvPr/>
        </p:nvSpPr>
        <p:spPr bwMode="auto">
          <a:xfrm>
            <a:off x="9067800" y="574766"/>
            <a:ext cx="3124200" cy="2549922"/>
          </a:xfrm>
          <a:prstGeom prst="cloudCallout">
            <a:avLst>
              <a:gd name="adj1" fmla="val 18273"/>
              <a:gd name="adj2" fmla="val 102785"/>
            </a:avLst>
          </a:prstGeom>
          <a:solidFill>
            <a:srgbClr val="9BBB59">
              <a:lumMod val="20000"/>
              <a:lumOff val="80000"/>
            </a:srgbClr>
          </a:solidFill>
          <a:ln w="9525">
            <a:solidFill>
              <a:sysClr val="windowText" lastClr="000000"/>
            </a:solidFill>
            <a:round/>
            <a:headEnd/>
            <a:tailEnd/>
          </a:ln>
          <a:effectLs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smtClean="0">
                <a:solidFill>
                  <a:prstClr val="black"/>
                </a:solidFill>
                <a:latin typeface="Times" panose="02020603050405020304" pitchFamily="18" charset="0"/>
                <a:cs typeface="Times" panose="02020603050405020304" pitchFamily="18" charset="0"/>
              </a:rPr>
              <a:t>Để tự nhận thức bản thân tốt hơn, theo Em bạn Minh nên áp dụng them cách thức nào?</a:t>
            </a:r>
            <a:endPar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p:txBody>
      </p:sp>
      <p:pic>
        <p:nvPicPr>
          <p:cNvPr id="7" name="Google Shape;154;p8"/>
          <p:cNvPicPr preferRelativeResize="0"/>
          <p:nvPr/>
        </p:nvPicPr>
        <p:blipFill rotWithShape="1">
          <a:blip r:embed="rId3">
            <a:alphaModFix/>
          </a:blip>
          <a:srcRect l="16992" t="-937" r="50159" b="17086"/>
          <a:stretch/>
        </p:blipFill>
        <p:spPr>
          <a:xfrm>
            <a:off x="233265" y="774441"/>
            <a:ext cx="6376541" cy="6176866"/>
          </a:xfrm>
          <a:prstGeom prst="rect">
            <a:avLst/>
          </a:prstGeom>
          <a:noFill/>
          <a:ln>
            <a:noFill/>
          </a:ln>
        </p:spPr>
      </p:pic>
      <p:sp>
        <p:nvSpPr>
          <p:cNvPr id="8" name="Snip Diagonal Corner Rectangle 7"/>
          <p:cNvSpPr/>
          <p:nvPr/>
        </p:nvSpPr>
        <p:spPr>
          <a:xfrm>
            <a:off x="435996" y="1167118"/>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a:solidFill>
                  <a:prstClr val="black"/>
                </a:solidFill>
                <a:latin typeface="Times New Roman" panose="02020603050405020304" pitchFamily="18" charset="0"/>
                <a:cs typeface="Times New Roman" panose="02020603050405020304" pitchFamily="18" charset="0"/>
              </a:rPr>
              <a:t>X</a:t>
            </a:r>
            <a:r>
              <a:rPr lang="en-US" sz="2400" b="1" kern="0" smtClean="0">
                <a:solidFill>
                  <a:prstClr val="black"/>
                </a:solidFill>
                <a:latin typeface="Times New Roman" panose="02020603050405020304" pitchFamily="18" charset="0"/>
                <a:cs typeface="Times New Roman" panose="02020603050405020304" pitchFamily="18" charset="0"/>
              </a:rPr>
              <a:t>ử </a:t>
            </a:r>
            <a:r>
              <a:rPr lang="en-US" sz="2400" b="1" kern="0" dirty="0" err="1">
                <a:solidFill>
                  <a:prstClr val="black"/>
                </a:solidFill>
                <a:latin typeface="Times New Roman" panose="02020603050405020304" pitchFamily="18" charset="0"/>
                <a:cs typeface="Times New Roman" panose="02020603050405020304" pitchFamily="18" charset="0"/>
              </a:rPr>
              <a:t>lí</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tình</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huống</a:t>
            </a:r>
            <a:endParaRPr lang="en-US" sz="2400" b="1" kern="0" dirty="0">
              <a:solidFill>
                <a:prstClr val="black"/>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10" name="Table 9"/>
          <p:cNvGraphicFramePr>
            <a:graphicFrameLocks noGrp="1"/>
          </p:cNvGraphicFramePr>
          <p:nvPr>
            <p:extLst>
              <p:ext uri="{D42A27DB-BD31-4B8C-83A1-F6EECF244321}">
                <p14:modId xmlns:p14="http://schemas.microsoft.com/office/powerpoint/2010/main" val="1905222903"/>
              </p:ext>
            </p:extLst>
          </p:nvPr>
        </p:nvGraphicFramePr>
        <p:xfrm>
          <a:off x="601705" y="2497270"/>
          <a:ext cx="5341895" cy="3657600"/>
        </p:xfrm>
        <a:graphic>
          <a:graphicData uri="http://schemas.openxmlformats.org/drawingml/2006/table">
            <a:tbl>
              <a:tblPr/>
              <a:tblGrid>
                <a:gridCol w="5341895">
                  <a:extLst>
                    <a:ext uri="{9D8B030D-6E8A-4147-A177-3AD203B41FA5}">
                      <a16:colId xmlns="" xmlns:a16="http://schemas.microsoft.com/office/drawing/2014/main" val="20000"/>
                    </a:ext>
                  </a:extLst>
                </a:gridCol>
              </a:tblGrid>
              <a:tr h="9601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2400" kern="1200" smtClean="0">
                          <a:solidFill>
                            <a:schemeClr val="tx1"/>
                          </a:solidFill>
                          <a:effectLst/>
                          <a:latin typeface="Times" panose="02020603050405020304" pitchFamily="18" charset="0"/>
                          <a:ea typeface="+mn-ea"/>
                          <a:cs typeface="Times" panose="02020603050405020304" pitchFamily="18" charset="0"/>
                        </a:rPr>
                        <a:t>3.</a:t>
                      </a:r>
                      <a:r>
                        <a:rPr lang="en-US" sz="2400" kern="1200" baseline="0" smtClean="0">
                          <a:solidFill>
                            <a:schemeClr val="tx1"/>
                          </a:solidFill>
                          <a:effectLst/>
                          <a:latin typeface="Times" panose="02020603050405020304" pitchFamily="18" charset="0"/>
                          <a:ea typeface="+mn-ea"/>
                          <a:cs typeface="Times" panose="02020603050405020304" pitchFamily="18" charset="0"/>
                        </a:rPr>
                        <a:t> bạn Minh ở lớp 6A có hoàn cảnh gia đình khó khan nên thường cảm thấy tự ti, mặc cảm về bản thân, nhiều lúc muốn thôi học. Một lần, Minh đã đọc trên báo về một tấm gương vượt khó, cũng có hoàn cảnh khó khăn như mình nhưng đã nỗ lực vươn lên trở thành một sinh viên ưu tú, được ra nước ngoài học tập và thành đạt. Minh đã quyết tâm lấy tấm gương đó làm động lực để mình học giỏi và đạt được ước mơ.</a:t>
                      </a:r>
                      <a:endParaRPr lang="en-US" sz="2400" kern="1200" dirty="0">
                        <a:solidFill>
                          <a:schemeClr val="tx1"/>
                        </a:solidFill>
                        <a:effectLst/>
                        <a:latin typeface="Times" panose="02020603050405020304" pitchFamily="18" charset="0"/>
                        <a:ea typeface="+mn-ea"/>
                        <a:cs typeface="Times" panose="02020603050405020304" pitchFamily="18"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pic>
        <p:nvPicPr>
          <p:cNvPr id="11" name="Shape 1"/>
          <p:cNvPicPr/>
          <p:nvPr/>
        </p:nvPicPr>
        <p:blipFill>
          <a:blip r:embed="rId5"/>
          <a:stretch/>
        </p:blipFill>
        <p:spPr>
          <a:xfrm>
            <a:off x="10487608" y="4781"/>
            <a:ext cx="1704392" cy="979882"/>
          </a:xfrm>
          <a:prstGeom prst="rect">
            <a:avLst/>
          </a:prstGeom>
          <a:noFill/>
          <a:ln>
            <a:noFill/>
          </a:ln>
        </p:spPr>
      </p:pic>
    </p:spTree>
    <p:extLst>
      <p:ext uri="{BB962C8B-B14F-4D97-AF65-F5344CB8AC3E}">
        <p14:creationId xmlns:p14="http://schemas.microsoft.com/office/powerpoint/2010/main" val="1144838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9842864" y="2498982"/>
            <a:ext cx="2516829" cy="4359018"/>
          </a:xfrm>
          <a:prstGeom prst="rect">
            <a:avLst/>
          </a:prstGeom>
        </p:spPr>
      </p:pic>
      <p:pic>
        <p:nvPicPr>
          <p:cNvPr id="25"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6" name="Shape 1"/>
          <p:cNvPicPr/>
          <p:nvPr/>
        </p:nvPicPr>
        <p:blipFill>
          <a:blip r:embed="rId4"/>
          <a:stretch/>
        </p:blipFill>
        <p:spPr>
          <a:xfrm>
            <a:off x="11033760" y="0"/>
            <a:ext cx="1158240" cy="1048385"/>
          </a:xfrm>
          <a:prstGeom prst="rect">
            <a:avLst/>
          </a:prstGeom>
          <a:noFill/>
          <a:ln>
            <a:noFill/>
          </a:ln>
        </p:spPr>
      </p:pic>
      <p:sp>
        <p:nvSpPr>
          <p:cNvPr id="27" name="Rounded Rectangle 26"/>
          <p:cNvSpPr/>
          <p:nvPr/>
        </p:nvSpPr>
        <p:spPr>
          <a:xfrm>
            <a:off x="0" y="3163094"/>
            <a:ext cx="220762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Tự nhận thức bản thân</a:t>
            </a:r>
            <a:endParaRPr lang="en-US" sz="2000">
              <a:latin typeface="Times" panose="02020603050405020304" pitchFamily="18" charset="0"/>
              <a:cs typeface="Times" panose="02020603050405020304" pitchFamily="18" charset="0"/>
            </a:endParaRPr>
          </a:p>
        </p:txBody>
      </p:sp>
      <p:sp>
        <p:nvSpPr>
          <p:cNvPr id="28" name="Rounded Rectangle 27"/>
          <p:cNvSpPr/>
          <p:nvPr/>
        </p:nvSpPr>
        <p:spPr>
          <a:xfrm>
            <a:off x="2926078" y="382180"/>
            <a:ext cx="1045029" cy="66620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Khái niệm</a:t>
            </a:r>
          </a:p>
        </p:txBody>
      </p:sp>
      <p:sp>
        <p:nvSpPr>
          <p:cNvPr id="29" name="Rounded Rectangle 28"/>
          <p:cNvSpPr/>
          <p:nvPr/>
        </p:nvSpPr>
        <p:spPr>
          <a:xfrm>
            <a:off x="4739639" y="201469"/>
            <a:ext cx="5525589" cy="102860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Times New Roman" panose="02020603050405020304" pitchFamily="18" charset="0"/>
                <a:cs typeface="Times" panose="02020603050405020304" pitchFamily="18" charset="0"/>
              </a:rPr>
              <a:t>Tự nhận thức bản thân là tự nhận ra những điểm mạnh, điểm yếu, đặc điểm riêng của mình để từ đó hoàn thiện bản thân.</a:t>
            </a:r>
            <a:endParaRPr lang="en-US" sz="2000">
              <a:latin typeface="Times" panose="02020603050405020304" pitchFamily="18" charset="0"/>
              <a:cs typeface="Times" panose="02020603050405020304" pitchFamily="18" charset="0"/>
            </a:endParaRPr>
          </a:p>
        </p:txBody>
      </p:sp>
      <p:sp>
        <p:nvSpPr>
          <p:cNvPr id="30" name="Rounded Rectangle 29"/>
          <p:cNvSpPr/>
          <p:nvPr/>
        </p:nvSpPr>
        <p:spPr>
          <a:xfrm>
            <a:off x="2963039" y="2248694"/>
            <a:ext cx="1008068" cy="914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Ý nghĩa</a:t>
            </a:r>
            <a:endParaRPr lang="en-US" sz="2000">
              <a:latin typeface="Times" panose="02020603050405020304" pitchFamily="18" charset="0"/>
              <a:cs typeface="Times" panose="02020603050405020304" pitchFamily="18" charset="0"/>
            </a:endParaRPr>
          </a:p>
        </p:txBody>
      </p:sp>
      <p:sp>
        <p:nvSpPr>
          <p:cNvPr id="31" name="Rounded Rectangle 30"/>
          <p:cNvSpPr/>
          <p:nvPr/>
        </p:nvSpPr>
        <p:spPr>
          <a:xfrm>
            <a:off x="4739640" y="1709127"/>
            <a:ext cx="5525588" cy="16033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Calibri" panose="020F0502020204030204" pitchFamily="34" charset="0"/>
                <a:cs typeface="Times" panose="02020603050405020304" pitchFamily="18" charset="0"/>
              </a:rPr>
              <a:t>Tự nhận thức bản thân giúp chúng ta tin tưởng vào những giá trị của mình để phát huy những ưu điểm, hạn chế nhược điểm và kiên định với những mục tiêu đã đặt ra.</a:t>
            </a:r>
            <a:endParaRPr lang="en-US" sz="2000">
              <a:latin typeface="Times" panose="02020603050405020304" pitchFamily="18" charset="0"/>
              <a:cs typeface="Times" panose="02020603050405020304" pitchFamily="18" charset="0"/>
            </a:endParaRPr>
          </a:p>
        </p:txBody>
      </p:sp>
      <p:sp>
        <p:nvSpPr>
          <p:cNvPr id="32" name="Rounded Rectangle 31"/>
          <p:cNvSpPr/>
          <p:nvPr/>
        </p:nvSpPr>
        <p:spPr>
          <a:xfrm>
            <a:off x="2926078" y="4183471"/>
            <a:ext cx="1045029" cy="253083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Các cách tự nhận thức bản thân</a:t>
            </a:r>
          </a:p>
        </p:txBody>
      </p:sp>
      <p:sp>
        <p:nvSpPr>
          <p:cNvPr id="33" name="Rounded Rectangle 32"/>
          <p:cNvSpPr/>
          <p:nvPr/>
        </p:nvSpPr>
        <p:spPr>
          <a:xfrm>
            <a:off x="4739639" y="3791551"/>
            <a:ext cx="5525588" cy="6853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Tự suy nghĩ, phân tích, đánh giá điểm mạnh, điểm yếu, sở thích, tính cách của bản thân.</a:t>
            </a:r>
          </a:p>
        </p:txBody>
      </p:sp>
      <p:sp>
        <p:nvSpPr>
          <p:cNvPr id="34" name="Rounded Rectangle 33"/>
          <p:cNvSpPr/>
          <p:nvPr/>
        </p:nvSpPr>
        <p:spPr>
          <a:xfrm>
            <a:off x="4739639" y="4581406"/>
            <a:ext cx="5525588" cy="7011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So sánh những nhận xét, đánh giá của người khác về mình với tự nhận xét, tự đánh giá của bản thân.</a:t>
            </a:r>
          </a:p>
        </p:txBody>
      </p:sp>
      <p:sp>
        <p:nvSpPr>
          <p:cNvPr id="35" name="Rounded Rectangle 34"/>
          <p:cNvSpPr/>
          <p:nvPr/>
        </p:nvSpPr>
        <p:spPr>
          <a:xfrm>
            <a:off x="4739639" y="5374618"/>
            <a:ext cx="5525588" cy="7596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So sánh mình với những tấm gương tốt, việc tốt để thấy mình cần phát huy </a:t>
            </a:r>
            <a:r>
              <a:rPr lang="en-US" sz="2000" smtClean="0">
                <a:latin typeface="Times" panose="02020603050405020304" pitchFamily="18" charset="0"/>
                <a:ea typeface="Calibri" panose="020F0502020204030204" pitchFamily="34" charset="0"/>
                <a:cs typeface="Times" panose="02020603050405020304" pitchFamily="18" charset="0"/>
              </a:rPr>
              <a:t>và cần </a:t>
            </a:r>
            <a:r>
              <a:rPr lang="en-US" sz="2000">
                <a:latin typeface="Times" panose="02020603050405020304" pitchFamily="18" charset="0"/>
                <a:ea typeface="Calibri" panose="020F0502020204030204" pitchFamily="34" charset="0"/>
                <a:cs typeface="Times" panose="02020603050405020304" pitchFamily="18" charset="0"/>
              </a:rPr>
              <a:t>cố gắng điều gì.</a:t>
            </a:r>
          </a:p>
        </p:txBody>
      </p:sp>
      <p:sp>
        <p:nvSpPr>
          <p:cNvPr id="36" name="Rounded Rectangle 35"/>
          <p:cNvSpPr/>
          <p:nvPr/>
        </p:nvSpPr>
        <p:spPr>
          <a:xfrm>
            <a:off x="4739639" y="6226328"/>
            <a:ext cx="5525588" cy="7078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Calibri" panose="020F0502020204030204" pitchFamily="34" charset="0"/>
                <a:cs typeface="Times" panose="02020603050405020304" pitchFamily="18" charset="0"/>
              </a:rPr>
              <a:t>Lập kế hoạch phát huy ưu điểm và sửa chữa nhược điểm của bản thân.</a:t>
            </a:r>
            <a:endParaRPr lang="en-US" sz="2000">
              <a:latin typeface="Times" panose="02020603050405020304" pitchFamily="18" charset="0"/>
              <a:cs typeface="Times" panose="02020603050405020304" pitchFamily="18" charset="0"/>
            </a:endParaRPr>
          </a:p>
        </p:txBody>
      </p:sp>
      <p:cxnSp>
        <p:nvCxnSpPr>
          <p:cNvPr id="38" name="Straight Arrow Connector 37"/>
          <p:cNvCxnSpPr>
            <a:stCxn id="27" idx="3"/>
            <a:endCxn id="28" idx="1"/>
          </p:cNvCxnSpPr>
          <p:nvPr/>
        </p:nvCxnSpPr>
        <p:spPr>
          <a:xfrm flipV="1">
            <a:off x="2207623" y="715283"/>
            <a:ext cx="718455" cy="2905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7" idx="3"/>
            <a:endCxn id="30" idx="1"/>
          </p:cNvCxnSpPr>
          <p:nvPr/>
        </p:nvCxnSpPr>
        <p:spPr>
          <a:xfrm flipV="1">
            <a:off x="2207623" y="2705894"/>
            <a:ext cx="755416"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7" idx="3"/>
            <a:endCxn id="32" idx="1"/>
          </p:cNvCxnSpPr>
          <p:nvPr/>
        </p:nvCxnSpPr>
        <p:spPr>
          <a:xfrm>
            <a:off x="2207623" y="3620294"/>
            <a:ext cx="718455" cy="1828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8" idx="3"/>
            <a:endCxn id="29" idx="1"/>
          </p:cNvCxnSpPr>
          <p:nvPr/>
        </p:nvCxnSpPr>
        <p:spPr>
          <a:xfrm>
            <a:off x="3971107" y="715283"/>
            <a:ext cx="768532" cy="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0" idx="3"/>
          </p:cNvCxnSpPr>
          <p:nvPr/>
        </p:nvCxnSpPr>
        <p:spPr>
          <a:xfrm>
            <a:off x="3971107" y="2705894"/>
            <a:ext cx="7685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2" idx="3"/>
            <a:endCxn id="33" idx="1"/>
          </p:cNvCxnSpPr>
          <p:nvPr/>
        </p:nvCxnSpPr>
        <p:spPr>
          <a:xfrm flipV="1">
            <a:off x="3971107" y="4134238"/>
            <a:ext cx="768532" cy="1314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2" idx="3"/>
            <a:endCxn id="34" idx="1"/>
          </p:cNvCxnSpPr>
          <p:nvPr/>
        </p:nvCxnSpPr>
        <p:spPr>
          <a:xfrm flipV="1">
            <a:off x="3971107" y="4931993"/>
            <a:ext cx="768532" cy="516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2" idx="3"/>
            <a:endCxn id="35" idx="1"/>
          </p:cNvCxnSpPr>
          <p:nvPr/>
        </p:nvCxnSpPr>
        <p:spPr>
          <a:xfrm>
            <a:off x="3971107" y="5448890"/>
            <a:ext cx="768532" cy="305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2" idx="3"/>
            <a:endCxn id="36" idx="1"/>
          </p:cNvCxnSpPr>
          <p:nvPr/>
        </p:nvCxnSpPr>
        <p:spPr>
          <a:xfrm>
            <a:off x="3971107" y="5448890"/>
            <a:ext cx="768532" cy="1131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444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235944" y="1804670"/>
            <a:ext cx="11955621" cy="3302907"/>
          </a:xfrm>
          <a:prstGeom prst="rect">
            <a:avLst/>
          </a:prstGeom>
          <a:noFill/>
          <a:ln>
            <a:noFill/>
          </a:ln>
        </p:spPr>
      </p:pic>
      <p:pic>
        <p:nvPicPr>
          <p:cNvPr id="9" name="Shape 1"/>
          <p:cNvPicPr/>
          <p:nvPr/>
        </p:nvPicPr>
        <p:blipFill>
          <a:blip r:embed="rId5"/>
          <a:stretch/>
        </p:blipFill>
        <p:spPr>
          <a:xfrm>
            <a:off x="11033760" y="0"/>
            <a:ext cx="1158240" cy="1048385"/>
          </a:xfrm>
          <a:prstGeom prst="rect">
            <a:avLst/>
          </a:prstGeom>
          <a:noFill/>
          <a:ln>
            <a:noFill/>
          </a:ln>
        </p:spPr>
      </p:pic>
      <p:sp>
        <p:nvSpPr>
          <p:cNvPr id="10" name="Rectangle 9"/>
          <p:cNvSpPr/>
          <p:nvPr/>
        </p:nvSpPr>
        <p:spPr>
          <a:xfrm>
            <a:off x="2174022" y="2750578"/>
            <a:ext cx="8009459" cy="1698927"/>
          </a:xfrm>
          <a:prstGeom prst="rect">
            <a:avLst/>
          </a:prstGeom>
        </p:spPr>
        <p:txBody>
          <a:bodyPr wrap="square">
            <a:spAutoFit/>
          </a:bodyPr>
          <a:lstStyle/>
          <a:p>
            <a:pPr lvl="0">
              <a:lnSpc>
                <a:spcPct val="145000"/>
              </a:lnSpc>
              <a:spcAft>
                <a:spcPts val="0"/>
              </a:spcAft>
              <a:buClr>
                <a:srgbClr val="787D22"/>
              </a:buClr>
              <a:buSzPts val="400"/>
              <a:tabLst>
                <a:tab pos="104140" algn="l"/>
              </a:tabLst>
            </a:pP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sưu tầm nhưng câu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ữ</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biết phát huy ưu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ể</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khắc phục nhược điềm của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hiện thực hoá ước ma của minh.</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236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2465" y="2730137"/>
            <a:ext cx="2837840"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3"/>
          <p:cNvSpPr>
            <a:spLocks noChangeArrowheads="1"/>
          </p:cNvSpPr>
          <p:nvPr/>
        </p:nvSpPr>
        <p:spPr bwMode="gray">
          <a:xfrm>
            <a:off x="0" y="-50483"/>
            <a:ext cx="6088653"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6" name="Picture 5"/>
          <p:cNvPicPr>
            <a:picLocks noChangeAspect="1"/>
          </p:cNvPicPr>
          <p:nvPr/>
        </p:nvPicPr>
        <p:blipFill>
          <a:blip r:embed="rId3"/>
          <a:stretch>
            <a:fillRect/>
          </a:stretch>
        </p:blipFill>
        <p:spPr>
          <a:xfrm>
            <a:off x="-438568" y="-365760"/>
            <a:ext cx="11477554" cy="7223760"/>
          </a:xfrm>
          <a:prstGeom prst="rect">
            <a:avLst/>
          </a:prstGeom>
        </p:spPr>
      </p:pic>
      <p:pic>
        <p:nvPicPr>
          <p:cNvPr id="7" name="Shape 1"/>
          <p:cNvPicPr/>
          <p:nvPr/>
        </p:nvPicPr>
        <p:blipFill>
          <a:blip r:embed="rId4"/>
          <a:stretch/>
        </p:blipFill>
        <p:spPr>
          <a:xfrm>
            <a:off x="10880819" y="0"/>
            <a:ext cx="1311181" cy="1048385"/>
          </a:xfrm>
          <a:prstGeom prst="rect">
            <a:avLst/>
          </a:prstGeom>
          <a:noFill/>
          <a:ln>
            <a:noFill/>
          </a:ln>
        </p:spPr>
      </p:pic>
      <p:sp>
        <p:nvSpPr>
          <p:cNvPr id="8" name="Rectangle 7"/>
          <p:cNvSpPr/>
          <p:nvPr/>
        </p:nvSpPr>
        <p:spPr>
          <a:xfrm>
            <a:off x="570745" y="1709048"/>
            <a:ext cx="9174146" cy="1289007"/>
          </a:xfrm>
          <a:prstGeom prst="rect">
            <a:avLst/>
          </a:prstGeom>
        </p:spPr>
        <p:txBody>
          <a:bodyPr wrap="square">
            <a:spAutoFit/>
          </a:bodyPr>
          <a:lstStyle/>
          <a:p>
            <a:pPr lvl="0">
              <a:lnSpc>
                <a:spcPct val="144000"/>
              </a:lnSpc>
              <a:spcAft>
                <a:spcPts val="575"/>
              </a:spcAft>
              <a:buClr>
                <a:srgbClr val="787D22"/>
              </a:buClr>
              <a:buSzPts val="400"/>
              <a:tabLst>
                <a:tab pos="113030" algn="l"/>
              </a:tabLst>
            </a:pP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 định những điều em thấy hài lòng và những điều em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t>
            </a: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hài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 về bàn thân trong cuộc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 hoạch phát huy những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hài lòng và khắc phục những điêu em chưa hài lòng theo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ưới</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endParaRPr lang="en-US"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8005600"/>
              </p:ext>
            </p:extLst>
          </p:nvPr>
        </p:nvGraphicFramePr>
        <p:xfrm>
          <a:off x="882469" y="2998053"/>
          <a:ext cx="8128000" cy="3102300"/>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3313346596"/>
                    </a:ext>
                  </a:extLst>
                </a:gridCol>
                <a:gridCol w="2032000">
                  <a:extLst>
                    <a:ext uri="{9D8B030D-6E8A-4147-A177-3AD203B41FA5}">
                      <a16:colId xmlns="" xmlns:a16="http://schemas.microsoft.com/office/drawing/2014/main" val="3155192893"/>
                    </a:ext>
                  </a:extLst>
                </a:gridCol>
                <a:gridCol w="2032000">
                  <a:extLst>
                    <a:ext uri="{9D8B030D-6E8A-4147-A177-3AD203B41FA5}">
                      <a16:colId xmlns="" xmlns:a16="http://schemas.microsoft.com/office/drawing/2014/main" val="948684975"/>
                    </a:ext>
                  </a:extLst>
                </a:gridCol>
                <a:gridCol w="2032000">
                  <a:extLst>
                    <a:ext uri="{9D8B030D-6E8A-4147-A177-3AD203B41FA5}">
                      <a16:colId xmlns="" xmlns:a16="http://schemas.microsoft.com/office/drawing/2014/main" val="2485827338"/>
                    </a:ext>
                  </a:extLst>
                </a:gridCol>
              </a:tblGrid>
              <a:tr h="517050">
                <a:tc rowSpan="3">
                  <a:txBody>
                    <a:bodyPr/>
                    <a:lstStyle/>
                    <a:p>
                      <a:pPr algn="ctr"/>
                      <a:r>
                        <a:rPr lang="en-US" smtClean="0">
                          <a:solidFill>
                            <a:srgbClr val="FF0000"/>
                          </a:solidFill>
                          <a:latin typeface="Times" panose="02020603050405020304" pitchFamily="18" charset="0"/>
                          <a:cs typeface="Times" panose="02020603050405020304" pitchFamily="18" charset="0"/>
                        </a:rPr>
                        <a:t>Những</a:t>
                      </a:r>
                      <a:r>
                        <a:rPr lang="en-US" baseline="0" smtClean="0">
                          <a:solidFill>
                            <a:srgbClr val="FF0000"/>
                          </a:solidFill>
                          <a:latin typeface="Times" panose="02020603050405020304" pitchFamily="18" charset="0"/>
                          <a:cs typeface="Times" panose="02020603050405020304" pitchFamily="18" charset="0"/>
                        </a:rPr>
                        <a:t> điều hài lòng</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p>
                  </a:txBody>
                  <a:tcPr>
                    <a:solidFill>
                      <a:schemeClr val="accent6">
                        <a:lumMod val="60000"/>
                        <a:lumOff val="40000"/>
                      </a:schemeClr>
                    </a:solidFill>
                  </a:tcPr>
                </a:tc>
                <a:tc rowSpan="3">
                  <a:txBody>
                    <a:bodyPr/>
                    <a:lstStyle/>
                    <a:p>
                      <a:pPr algn="ctr"/>
                      <a:r>
                        <a:rPr lang="en-US" smtClean="0">
                          <a:solidFill>
                            <a:srgbClr val="FF0000"/>
                          </a:solidFill>
                          <a:latin typeface="Times" panose="02020603050405020304" pitchFamily="18" charset="0"/>
                          <a:cs typeface="Times" panose="02020603050405020304" pitchFamily="18" charset="0"/>
                        </a:rPr>
                        <a:t>Cách</a:t>
                      </a:r>
                      <a:r>
                        <a:rPr lang="en-US" baseline="0" smtClean="0">
                          <a:solidFill>
                            <a:srgbClr val="FF0000"/>
                          </a:solidFill>
                          <a:latin typeface="Times" panose="02020603050405020304" pitchFamily="18" charset="0"/>
                          <a:cs typeface="Times" panose="02020603050405020304" pitchFamily="18" charset="0"/>
                        </a:rPr>
                        <a:t> phát huy</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bg1">
                        <a:lumMod val="95000"/>
                      </a:schemeClr>
                    </a:solidFill>
                  </a:tcPr>
                </a:tc>
                <a:extLst>
                  <a:ext uri="{0D108BD9-81ED-4DB2-BD59-A6C34878D82A}">
                    <a16:rowId xmlns="" xmlns:a16="http://schemas.microsoft.com/office/drawing/2014/main" val="367537787"/>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1497519754"/>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209829829"/>
                  </a:ext>
                </a:extLst>
              </a:tr>
              <a:tr h="517050">
                <a:tc rowSpan="3">
                  <a:txBody>
                    <a:bodyPr/>
                    <a:lstStyle/>
                    <a:p>
                      <a:pPr algn="ctr"/>
                      <a:r>
                        <a:rPr lang="en-US" smtClean="0">
                          <a:solidFill>
                            <a:srgbClr val="FF0000"/>
                          </a:solidFill>
                          <a:latin typeface="Times" panose="02020603050405020304" pitchFamily="18" charset="0"/>
                          <a:cs typeface="Times" panose="02020603050405020304" pitchFamily="18" charset="0"/>
                        </a:rPr>
                        <a:t>Những</a:t>
                      </a:r>
                      <a:r>
                        <a:rPr lang="en-US" baseline="0" smtClean="0">
                          <a:solidFill>
                            <a:srgbClr val="FF0000"/>
                          </a:solidFill>
                          <a:latin typeface="Times" panose="02020603050405020304" pitchFamily="18" charset="0"/>
                          <a:cs typeface="Times" panose="02020603050405020304" pitchFamily="18" charset="0"/>
                        </a:rPr>
                        <a:t> điều chưa hài lòng</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rowSpan="3">
                  <a:txBody>
                    <a:bodyPr/>
                    <a:lstStyle/>
                    <a:p>
                      <a:pPr algn="ctr"/>
                      <a:r>
                        <a:rPr lang="en-US" smtClean="0">
                          <a:solidFill>
                            <a:srgbClr val="FF0000"/>
                          </a:solidFill>
                          <a:latin typeface="Times" panose="02020603050405020304" pitchFamily="18" charset="0"/>
                          <a:cs typeface="Times" panose="02020603050405020304" pitchFamily="18" charset="0"/>
                        </a:rPr>
                        <a:t>Cách</a:t>
                      </a:r>
                      <a:r>
                        <a:rPr lang="en-US" baseline="0" smtClean="0">
                          <a:solidFill>
                            <a:srgbClr val="FF0000"/>
                          </a:solidFill>
                          <a:latin typeface="Times" panose="02020603050405020304" pitchFamily="18" charset="0"/>
                          <a:cs typeface="Times" panose="02020603050405020304" pitchFamily="18" charset="0"/>
                        </a:rPr>
                        <a:t> khắc phục</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2513690341"/>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2324186601"/>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3082770032"/>
                  </a:ext>
                </a:extLst>
              </a:tr>
            </a:tbl>
          </a:graphicData>
        </a:graphic>
      </p:graphicFrame>
    </p:spTree>
    <p:extLst>
      <p:ext uri="{BB962C8B-B14F-4D97-AF65-F5344CB8AC3E}">
        <p14:creationId xmlns:p14="http://schemas.microsoft.com/office/powerpoint/2010/main" val="379373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54;p8"/>
          <p:cNvPicPr preferRelativeResize="0"/>
          <p:nvPr/>
        </p:nvPicPr>
        <p:blipFill rotWithShape="1">
          <a:blip r:embed="rId2">
            <a:alphaModFix/>
          </a:blip>
          <a:srcRect l="16992" t="-937" r="50159" b="17086"/>
          <a:stretch/>
        </p:blipFill>
        <p:spPr>
          <a:xfrm>
            <a:off x="-143691" y="-130629"/>
            <a:ext cx="13062857" cy="7707086"/>
          </a:xfrm>
          <a:prstGeom prst="rect">
            <a:avLst/>
          </a:prstGeom>
          <a:noFill/>
          <a:ln>
            <a:noFill/>
          </a:ln>
        </p:spPr>
      </p:pic>
      <p:sp>
        <p:nvSpPr>
          <p:cNvPr id="6" name="Rectangle 5"/>
          <p:cNvSpPr/>
          <p:nvPr/>
        </p:nvSpPr>
        <p:spPr>
          <a:xfrm>
            <a:off x="1045029" y="1862255"/>
            <a:ext cx="10685416" cy="4401205"/>
          </a:xfrm>
          <a:prstGeom prst="rect">
            <a:avLst/>
          </a:prstGeom>
        </p:spPr>
        <p:txBody>
          <a:bodyPr wrap="square">
            <a:spAutoFit/>
          </a:bodyPr>
          <a:lstStyle/>
          <a:p>
            <a:pPr>
              <a:spcAft>
                <a:spcPts val="0"/>
              </a:spcAft>
            </a:pPr>
            <a:r>
              <a:rPr lang="en-US" sz="2000">
                <a:latin typeface="Times" panose="02020603050405020304" pitchFamily="18" charset="0"/>
                <a:ea typeface="Calibri" panose="020F0502020204030204" pitchFamily="34" charset="0"/>
                <a:cs typeface="Times" panose="02020603050405020304" pitchFamily="18" charset="0"/>
              </a:rPr>
              <a:t>1. </a:t>
            </a:r>
            <a:r>
              <a:rPr lang="en-US" sz="2000">
                <a:latin typeface="Times" panose="02020603050405020304" pitchFamily="18" charset="0"/>
                <a:cs typeface="Times" panose="02020603050405020304" pitchFamily="18" charset="0"/>
              </a:rPr>
              <a:t>Lời dạy của Chủ tịch Hồ Chí Minh trong “Thư gửi cán bộ và chiến sĩ Hải quân”, Báo Nhân dân đăng số 4147, ngày 11 tháng 8 năm 1965. </a:t>
            </a:r>
          </a:p>
          <a:p>
            <a:pPr>
              <a:spcAft>
                <a:spcPts val="0"/>
              </a:spcAft>
            </a:pPr>
            <a:r>
              <a:rPr lang="en-US" sz="2000">
                <a:latin typeface="Times" panose="02020603050405020304" pitchFamily="18" charset="0"/>
                <a:cs typeface="Times" panose="02020603050405020304" pitchFamily="18" charset="0"/>
              </a:rPr>
              <a:t> </a:t>
            </a:r>
          </a:p>
          <a:p>
            <a:pPr>
              <a:spcAft>
                <a:spcPts val="0"/>
              </a:spcAft>
            </a:pPr>
            <a:r>
              <a:rPr lang="en-US" sz="2000">
                <a:latin typeface="Times" panose="02020603050405020304" pitchFamily="18" charset="0"/>
                <a:cs typeface="Times" panose="02020603050405020304" pitchFamily="18" charset="0"/>
              </a:rPr>
              <a:t>Ngày 11 tháng 8 “Các chú hãy ra sức phát huy ưu điểm, sữa chữa nhược điểm, khó không nản, thắng không kiêu, cùng với đơn vị bạn và nhân dân quyết tâm đánh thắng giặc Mỹ xâm lược, góp phần xứng đáng vào sự nghiệp bảo vệ miền Bắc, ủng hộ cách mạng giải phóng miền Nam tiến tới hòa bình thống nhất nước nhà”</a:t>
            </a:r>
          </a:p>
          <a:p>
            <a:pPr>
              <a:spcAft>
                <a:spcPts val="0"/>
              </a:spcAft>
            </a:pPr>
            <a:r>
              <a:rPr lang="en-US" sz="2000">
                <a:latin typeface="Times" panose="02020603050405020304" pitchFamily="18" charset="0"/>
                <a:cs typeface="Times" panose="02020603050405020304" pitchFamily="18" charset="0"/>
              </a:rPr>
              <a:t> </a:t>
            </a:r>
          </a:p>
          <a:p>
            <a:pPr>
              <a:spcAft>
                <a:spcPts val="0"/>
              </a:spcAft>
            </a:pPr>
            <a:r>
              <a:rPr lang="en-US" sz="2000">
                <a:latin typeface="Times" panose="02020603050405020304" pitchFamily="18" charset="0"/>
                <a:cs typeface="Times" panose="02020603050405020304" pitchFamily="18" charset="0"/>
              </a:rPr>
              <a:t>Nhân dịp Kỷ niệm 10 năm Ngày truyền thống của Quân chủng Hải quân, Bác Hồ đã gửi thư chúc mừng và biểu dương thành tích trong xây dựng, chiến đấu và chiến thắng của Hải quân; đồng thời, Người nhắc nhở cán bộ, chiến sĩ Quân chủng Hải quân cần tiếp tục phát huy truyền thống và thành tích đã đạt được, chủ động khắc phục khó khăn, gian khổ, phấn đấu hoàn thành xuất sắc mọi nhiệm vụ được giao. Nhờ những lời kêu gọi đó quân và dân ta đãnh khắc phục nhược điểm, chung tay đồng lòng kháng chiến chông Mĩ.</a:t>
            </a:r>
          </a:p>
        </p:txBody>
      </p:sp>
    </p:spTree>
    <p:extLst>
      <p:ext uri="{BB962C8B-B14F-4D97-AF65-F5344CB8AC3E}">
        <p14:creationId xmlns:p14="http://schemas.microsoft.com/office/powerpoint/2010/main" val="3956323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552" t="18446" r="18269" b="34732"/>
          <a:stretch/>
        </p:blipFill>
        <p:spPr bwMode="auto">
          <a:xfrm>
            <a:off x="0" y="0"/>
            <a:ext cx="11978639"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9829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1" y="769385"/>
            <a:ext cx="10743206" cy="5432632"/>
          </a:xfrm>
          <a:prstGeom prst="rect">
            <a:avLst/>
          </a:prstGeom>
        </p:spPr>
      </p:pic>
      <p:pic>
        <p:nvPicPr>
          <p:cNvPr id="5" name="Picture 4" descr="F:\360安全浏览器下载\六一\Nipic_2531170_60e991fb751d3f8f\Nipic_2531170_20140501162158900000 [转换].png"/>
          <p:cNvPicPr>
            <a:picLocks noChangeAspect="1" noChangeArrowheads="1"/>
          </p:cNvPicPr>
          <p:nvPr/>
        </p:nvPicPr>
        <p:blipFill>
          <a:blip r:embed="rId3"/>
          <a:srcRect/>
          <a:stretch>
            <a:fillRect/>
          </a:stretch>
        </p:blipFill>
        <p:spPr bwMode="auto">
          <a:xfrm>
            <a:off x="2857501" y="1185392"/>
            <a:ext cx="6720840" cy="5016625"/>
          </a:xfrm>
          <a:prstGeom prst="rect">
            <a:avLst/>
          </a:prstGeom>
          <a:noFill/>
          <a:ln w="9525">
            <a:noFill/>
            <a:miter lim="800000"/>
            <a:headEnd/>
            <a:tailEnd/>
          </a:ln>
        </p:spPr>
      </p:pic>
      <p:sp>
        <p:nvSpPr>
          <p:cNvPr id="6" name="TextBox 5"/>
          <p:cNvSpPr txBox="1"/>
          <p:nvPr/>
        </p:nvSpPr>
        <p:spPr>
          <a:xfrm>
            <a:off x="4135459" y="3278205"/>
            <a:ext cx="4166525" cy="830997"/>
          </a:xfrm>
          <a:prstGeom prst="rect">
            <a:avLst/>
          </a:prstGeom>
          <a:noFill/>
        </p:spPr>
        <p:txBody>
          <a:bodyPr wrap="none" rtlCol="0">
            <a:spAutoFit/>
          </a:bodyPr>
          <a:lstStyle/>
          <a:p>
            <a:r>
              <a:rPr lang="en-US" sz="4800" smtClean="0">
                <a:latin typeface="Times" panose="02020603050405020304" pitchFamily="18" charset="0"/>
                <a:cs typeface="Times" panose="02020603050405020304" pitchFamily="18" charset="0"/>
              </a:rPr>
              <a:t>II. KHÁM PHÁ</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355352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6916" y="624234"/>
            <a:ext cx="10174557" cy="5604731"/>
            <a:chOff x="676916" y="624234"/>
            <a:chExt cx="10174557" cy="5604731"/>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7" name="Rectangle 6"/>
          <p:cNvSpPr/>
          <p:nvPr/>
        </p:nvSpPr>
        <p:spPr>
          <a:xfrm>
            <a:off x="3582606" y="2704490"/>
            <a:ext cx="5558449" cy="1366528"/>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smtClean="0">
                <a:solidFill>
                  <a:srgbClr val="FF0000"/>
                </a:solidFill>
                <a:latin typeface="Times" panose="02020603050405020304" pitchFamily="18" charset="0"/>
                <a:ea typeface="Arial" panose="020B0604020202020204" pitchFamily="34" charset="0"/>
                <a:cs typeface="Times" panose="02020603050405020304" pitchFamily="18" charset="0"/>
              </a:rPr>
              <a:t>1. </a:t>
            </a:r>
            <a:r>
              <a:rPr lang="en-US" sz="3600" b="1" dirty="0" err="1" smtClean="0">
                <a:solidFill>
                  <a:srgbClr val="FF0000"/>
                </a:solidFill>
                <a:latin typeface="Times" panose="02020603050405020304" pitchFamily="18" charset="0"/>
                <a:ea typeface="Arial" panose="020B0604020202020204" pitchFamily="34" charset="0"/>
                <a:cs typeface="Times" panose="02020603050405020304" pitchFamily="18" charset="0"/>
              </a:rPr>
              <a:t>Thế</a:t>
            </a:r>
            <a:r>
              <a:rPr lang="en-US" sz="3600" b="1" dirty="0" smtClean="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3600" b="1" dirty="0" err="1" smtClean="0">
                <a:solidFill>
                  <a:srgbClr val="FF0000"/>
                </a:solidFill>
                <a:latin typeface="Times" panose="02020603050405020304" pitchFamily="18" charset="0"/>
                <a:ea typeface="Arial" panose="020B0604020202020204" pitchFamily="34" charset="0"/>
                <a:cs typeface="Times" panose="02020603050405020304" pitchFamily="18" charset="0"/>
              </a:rPr>
              <a:t>nào</a:t>
            </a:r>
            <a:r>
              <a:rPr lang="en-US" sz="3600" b="1" dirty="0" smtClean="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3600" b="1" dirty="0" err="1" smtClean="0">
                <a:solidFill>
                  <a:srgbClr val="FF0000"/>
                </a:solidFill>
                <a:latin typeface="Times" panose="02020603050405020304" pitchFamily="18" charset="0"/>
                <a:ea typeface="Arial" panose="020B0604020202020204" pitchFamily="34" charset="0"/>
                <a:cs typeface="Times" panose="02020603050405020304" pitchFamily="18" charset="0"/>
              </a:rPr>
              <a:t>là</a:t>
            </a:r>
            <a:r>
              <a:rPr lang="en-US" sz="3600" b="1" dirty="0" smtClean="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3600" b="1" dirty="0" err="1" smtClean="0">
                <a:solidFill>
                  <a:srgbClr val="FF0000"/>
                </a:solidFill>
                <a:latin typeface="Times" panose="02020603050405020304" pitchFamily="18" charset="0"/>
                <a:ea typeface="Arial" panose="020B0604020202020204" pitchFamily="34" charset="0"/>
                <a:cs typeface="Times" panose="02020603050405020304" pitchFamily="18" charset="0"/>
              </a:rPr>
              <a:t>tự</a:t>
            </a:r>
            <a:r>
              <a:rPr lang="en-US" sz="3600" b="1" dirty="0" smtClean="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3600" b="1" dirty="0" err="1" smtClean="0">
                <a:solidFill>
                  <a:srgbClr val="FF0000"/>
                </a:solidFill>
                <a:latin typeface="Times" panose="02020603050405020304" pitchFamily="18" charset="0"/>
                <a:ea typeface="Arial" panose="020B0604020202020204" pitchFamily="34" charset="0"/>
                <a:cs typeface="Times" panose="02020603050405020304" pitchFamily="18" charset="0"/>
              </a:rPr>
              <a:t>nhận</a:t>
            </a:r>
            <a:r>
              <a:rPr lang="en-US" sz="3600" b="1" dirty="0" smtClean="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3600" b="1" dirty="0" err="1" smtClean="0">
                <a:solidFill>
                  <a:srgbClr val="FF0000"/>
                </a:solidFill>
                <a:latin typeface="Times" panose="02020603050405020304" pitchFamily="18" charset="0"/>
                <a:ea typeface="Arial" panose="020B0604020202020204" pitchFamily="34" charset="0"/>
                <a:cs typeface="Times" panose="02020603050405020304" pitchFamily="18" charset="0"/>
              </a:rPr>
              <a:t>thức</a:t>
            </a:r>
            <a:r>
              <a:rPr lang="en-US" sz="3600" b="1" dirty="0" smtClean="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3600" b="1" dirty="0" err="1" smtClean="0">
                <a:solidFill>
                  <a:srgbClr val="FF0000"/>
                </a:solidFill>
                <a:latin typeface="Times" panose="02020603050405020304" pitchFamily="18" charset="0"/>
                <a:ea typeface="Arial" panose="020B0604020202020204" pitchFamily="34" charset="0"/>
                <a:cs typeface="Times" panose="02020603050405020304" pitchFamily="18" charset="0"/>
              </a:rPr>
              <a:t>bản</a:t>
            </a:r>
            <a:r>
              <a:rPr lang="en-US" sz="3600" b="1" dirty="0" smtClean="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3600" b="1" dirty="0" err="1" smtClean="0">
                <a:solidFill>
                  <a:srgbClr val="FF0000"/>
                </a:solidFill>
                <a:latin typeface="Times" panose="02020603050405020304" pitchFamily="18" charset="0"/>
                <a:ea typeface="Arial" panose="020B0604020202020204" pitchFamily="34" charset="0"/>
                <a:cs typeface="Times" panose="02020603050405020304" pitchFamily="18" charset="0"/>
              </a:rPr>
              <a:t>thân</a:t>
            </a:r>
            <a:r>
              <a:rPr lang="en-US" sz="3600" b="1" dirty="0" smtClean="0">
                <a:solidFill>
                  <a:srgbClr val="FF0000"/>
                </a:solidFill>
                <a:latin typeface="Times" panose="02020603050405020304" pitchFamily="18" charset="0"/>
                <a:ea typeface="Arial" panose="020B0604020202020204" pitchFamily="34" charset="0"/>
                <a:cs typeface="Times" panose="02020603050405020304" pitchFamily="18" charset="0"/>
              </a:rPr>
              <a:t>.</a:t>
            </a:r>
          </a:p>
        </p:txBody>
      </p:sp>
      <p:pic>
        <p:nvPicPr>
          <p:cNvPr id="8"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536531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7039082"/>
              </p:ext>
            </p:extLst>
          </p:nvPr>
        </p:nvGraphicFramePr>
        <p:xfrm>
          <a:off x="0" y="205740"/>
          <a:ext cx="12192000" cy="6652260"/>
        </p:xfrm>
        <a:graphic>
          <a:graphicData uri="http://schemas.openxmlformats.org/drawingml/2006/table">
            <a:tbl>
              <a:tblPr firstRow="1" firstCol="1" bandRow="1"/>
              <a:tblGrid>
                <a:gridCol w="12192000">
                  <a:extLst>
                    <a:ext uri="{9D8B030D-6E8A-4147-A177-3AD203B41FA5}">
                      <a16:colId xmlns="" xmlns:a16="http://schemas.microsoft.com/office/drawing/2014/main" val="1544106080"/>
                    </a:ext>
                  </a:extLst>
                </a:gridCol>
              </a:tblGrid>
              <a:tr h="6652260">
                <a:tc>
                  <a:txBody>
                    <a:bodyPr/>
                    <a:lstStyle/>
                    <a:p>
                      <a:pPr marR="91440">
                        <a:lnSpc>
                          <a:spcPct val="107000"/>
                        </a:lnSpc>
                        <a:spcAft>
                          <a:spcPts val="0"/>
                        </a:spcAft>
                      </a:pPr>
                      <a:r>
                        <a:rPr lang="es-ES" sz="3200">
                          <a:effectLst/>
                          <a:latin typeface="Times" panose="02020603050405020304" pitchFamily="18" charset="0"/>
                          <a:ea typeface="Calibri" panose="020F0502020204030204" pitchFamily="34" charset="0"/>
                          <a:cs typeface="Times" panose="02020603050405020304" pitchFamily="18" charset="0"/>
                        </a:rPr>
                        <a:t>ĐỌC THÔNG TIN</a:t>
                      </a:r>
                      <a:endParaRPr lang="en-US" sz="3200">
                        <a:effectLst/>
                        <a:latin typeface="Times" panose="02020603050405020304" pitchFamily="18" charset="0"/>
                        <a:ea typeface="Calibri" panose="020F0502020204030204" pitchFamily="34" charset="0"/>
                        <a:cs typeface="Times" panose="02020603050405020304" pitchFamily="18" charset="0"/>
                      </a:endParaRPr>
                    </a:p>
                    <a:p>
                      <a:pPr marR="91440" algn="ctr">
                        <a:lnSpc>
                          <a:spcPct val="107000"/>
                        </a:lnSpc>
                        <a:spcAft>
                          <a:spcPts val="0"/>
                        </a:spcAft>
                      </a:pPr>
                      <a:r>
                        <a:rPr lang="es-ES" sz="3200" b="1">
                          <a:effectLst/>
                          <a:latin typeface="Times" panose="02020603050405020304" pitchFamily="18" charset="0"/>
                          <a:ea typeface="Calibri" panose="020F0502020204030204" pitchFamily="34" charset="0"/>
                          <a:cs typeface="Times" panose="02020603050405020304" pitchFamily="18" charset="0"/>
                        </a:rPr>
                        <a:t>VƯỢT QUA MÔN KHOA HỌC TỰ NHIÊN</a:t>
                      </a:r>
                      <a:endParaRPr lang="en-US" sz="3200">
                        <a:effectLst/>
                        <a:latin typeface="Times" panose="02020603050405020304" pitchFamily="18" charset="0"/>
                        <a:ea typeface="Calibri" panose="020F0502020204030204" pitchFamily="34" charset="0"/>
                        <a:cs typeface="Times" panose="02020603050405020304" pitchFamily="18" charset="0"/>
                      </a:endParaRPr>
                    </a:p>
                    <a:p>
                      <a:pPr marR="91440" algn="just">
                        <a:lnSpc>
                          <a:spcPct val="107000"/>
                        </a:lnSpc>
                        <a:spcAft>
                          <a:spcPts val="0"/>
                        </a:spcAft>
                      </a:pPr>
                      <a:r>
                        <a:rPr lang="es-ES" sz="3200">
                          <a:effectLst/>
                          <a:latin typeface="Times" panose="02020603050405020304" pitchFamily="18" charset="0"/>
                          <a:ea typeface="Calibri" panose="020F0502020204030204" pitchFamily="34" charset="0"/>
                          <a:cs typeface="Times" panose="02020603050405020304" pitchFamily="18" charset="0"/>
                        </a:rPr>
                        <a:t>     Ngọc học giỏi rất nhiều môn học, nhưng môn Khoa học Tự nhiên là một trở ngại của em. Lần nào làm bài kiểm tra, Ngọc cũng bị điểm kém. Ngọc rất buồn và cảm thấy thất vọng về bản thân. Biết được điều này, cô giáo khuyên Ngọc nên tự khám phá bản thân và có niềm tin vào chính mình. Nghe lời khuyên của cô, Ngọc đã đặt mục tiêu khám phá điểm mạnh, điểm yếu và cố gắng vượt qua thử thách của môn Khoa học Tự nhiên. Kể từ đó, môn Khoa học Tự nhiên không còn là trở ngại đối với Ngọc nữa.</a:t>
                      </a:r>
                      <a:endParaRPr lang="en-US" sz="320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32719301"/>
                  </a:ext>
                </a:extLst>
              </a:tr>
            </a:tbl>
          </a:graphicData>
        </a:graphic>
      </p:graphicFrame>
    </p:spTree>
    <p:extLst>
      <p:ext uri="{BB962C8B-B14F-4D97-AF65-F5344CB8AC3E}">
        <p14:creationId xmlns:p14="http://schemas.microsoft.com/office/powerpoint/2010/main" val="268587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390" t="14472" r="20833" b="10613"/>
          <a:stretch/>
        </p:blipFill>
        <p:spPr bwMode="auto">
          <a:xfrm>
            <a:off x="228600" y="0"/>
            <a:ext cx="11963400" cy="68580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5120640" y="0"/>
            <a:ext cx="3421962" cy="461665"/>
          </a:xfrm>
          <a:prstGeom prst="rect">
            <a:avLst/>
          </a:prstGeom>
          <a:noFill/>
        </p:spPr>
        <p:txBody>
          <a:bodyPr wrap="none" rtlCol="0">
            <a:spAutoFit/>
          </a:bodyPr>
          <a:lstStyle/>
          <a:p>
            <a:r>
              <a:rPr lang="en-US" sz="2400" b="1" smtClean="0">
                <a:solidFill>
                  <a:srgbClr val="FF0000"/>
                </a:solidFill>
                <a:latin typeface="Times" panose="02020603050405020304" pitchFamily="18" charset="0"/>
                <a:cs typeface="Times" panose="02020603050405020304" pitchFamily="18" charset="0"/>
              </a:rPr>
              <a:t>QUAN SÁT HÌNH ẢNH</a:t>
            </a:r>
            <a:endParaRPr lang="en-US" sz="24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027161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49368C2B-08BB-4567-BA27-2402FAA3C31F}"/>
              </a:ext>
            </a:extLst>
          </p:cNvPr>
          <p:cNvSpPr/>
          <p:nvPr/>
        </p:nvSpPr>
        <p:spPr>
          <a:xfrm>
            <a:off x="278476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a:t>
            </a: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THẢO LUẬN NHÓM)</a:t>
            </a:r>
            <a:endPar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3" name="Straight Arrow Connector 2">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4" name="Rectangle: Rounded Corners 13">
            <a:extLst>
              <a:ext uri="{FF2B5EF4-FFF2-40B4-BE49-F238E27FC236}">
                <a16:creationId xmlns="" xmlns:a16="http://schemas.microsoft.com/office/drawing/2014/main" id="{D57A15F4-FE97-4AD2-BA74-AA0DC8068413}"/>
              </a:ext>
            </a:extLst>
          </p:cNvPr>
          <p:cNvSpPr/>
          <p:nvPr/>
        </p:nvSpPr>
        <p:spPr>
          <a:xfrm>
            <a:off x="657802" y="2145607"/>
            <a:ext cx="3822412" cy="2034505"/>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Times" panose="02020603050405020304" pitchFamily="18" charset="0"/>
                <a:cs typeface="Times" panose="02020603050405020304" pitchFamily="18" charset="0"/>
              </a:rPr>
              <a:t>Qua </a:t>
            </a:r>
            <a:r>
              <a:rPr kumimoji="0" lang="en-US" sz="2400" b="0" i="0" u="none" strike="noStrike" kern="0" cap="none" spc="0" normalizeH="0" baseline="0" noProof="0" dirty="0" err="1" smtClean="0">
                <a:ln>
                  <a:noFill/>
                </a:ln>
                <a:solidFill>
                  <a:prstClr val="black"/>
                </a:solidFill>
                <a:effectLst/>
                <a:uLnTx/>
                <a:uFillTx/>
                <a:latin typeface="Times" panose="02020603050405020304" pitchFamily="18" charset="0"/>
                <a:cs typeface="Times" panose="02020603050405020304" pitchFamily="18" charset="0"/>
              </a:rPr>
              <a:t>phần</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đọc</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thông</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tin: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Em</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thấy</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từ</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lời</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khuyên</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của</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cô</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giáo</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Ngọc</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đã</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làm</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gì</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để</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vượt</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qua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trở</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ngại</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môn</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Khoa</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học</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Tự</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nhiên</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a:t>
            </a:r>
          </a:p>
        </p:txBody>
      </p:sp>
      <p:sp>
        <p:nvSpPr>
          <p:cNvPr id="5" name="Rectangle: Rounded Corners 15">
            <a:extLst>
              <a:ext uri="{FF2B5EF4-FFF2-40B4-BE49-F238E27FC236}">
                <a16:creationId xmlns="" xmlns:a16="http://schemas.microsoft.com/office/drawing/2014/main" id="{F00E3249-ACD5-4D11-8D94-2D016D6532E8}"/>
              </a:ext>
            </a:extLst>
          </p:cNvPr>
          <p:cNvSpPr/>
          <p:nvPr/>
        </p:nvSpPr>
        <p:spPr>
          <a:xfrm>
            <a:off x="4605021" y="2226888"/>
            <a:ext cx="3938088" cy="195322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Qua </a:t>
            </a:r>
            <a:r>
              <a:rPr kumimoji="0" lang="en-US" sz="2400" i="0" u="none" strike="noStrike" kern="0" cap="none" spc="0" normalizeH="0" baseline="0" noProof="0" dirty="0" err="1" smtClean="0">
                <a:ln>
                  <a:noFill/>
                </a:ln>
                <a:effectLst/>
                <a:uLnTx/>
                <a:uFillTx/>
                <a:latin typeface="Times New Roman" panose="02020603050405020304" pitchFamily="18" charset="0"/>
                <a:ea typeface="Times New Roman" panose="02020603050405020304" pitchFamily="18" charset="0"/>
                <a:cs typeface="+mn-cs"/>
              </a:rPr>
              <a:t>phần</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hình</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ảnh</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Cả</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hai</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bạn</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Minh </a:t>
            </a:r>
            <a:r>
              <a:rPr kumimoji="0" lang="en-US" sz="240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và</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Hăng</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đã</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nhận</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ra</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những</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điểm</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mạnh</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điểm</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yếu</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của</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bản</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thân</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còn</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em</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thì</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sao</a:t>
            </a:r>
            <a:r>
              <a:rPr kumimoji="0" lang="en-US" sz="240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a:t>
            </a:r>
            <a:endParaRPr kumimoji="0" lang="en-US" sz="240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6" name="Rectangle: Rounded Corners 23">
            <a:extLst>
              <a:ext uri="{FF2B5EF4-FFF2-40B4-BE49-F238E27FC236}">
                <a16:creationId xmlns="" xmlns:a16="http://schemas.microsoft.com/office/drawing/2014/main" id="{7FC44327-CEE4-4E8B-92C5-96305680DC6A}"/>
              </a:ext>
            </a:extLst>
          </p:cNvPr>
          <p:cNvSpPr/>
          <p:nvPr/>
        </p:nvSpPr>
        <p:spPr>
          <a:xfrm>
            <a:off x="715586" y="4629728"/>
            <a:ext cx="3680806"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24">
            <a:extLst>
              <a:ext uri="{FF2B5EF4-FFF2-40B4-BE49-F238E27FC236}">
                <a16:creationId xmlns="" xmlns:a16="http://schemas.microsoft.com/office/drawing/2014/main" id="{ED9BAAF3-BB42-469D-9A1D-E12DA3DD343C}"/>
              </a:ext>
            </a:extLst>
          </p:cNvPr>
          <p:cNvSpPr/>
          <p:nvPr/>
        </p:nvSpPr>
        <p:spPr>
          <a:xfrm>
            <a:off x="4605021" y="4629727"/>
            <a:ext cx="347945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smtClean="0">
                <a:latin typeface="Times New Roman" panose="02020603050405020304" pitchFamily="18" charset="0"/>
                <a:ea typeface="Times New Roman" panose="02020603050405020304" pitchFamily="18" charset="0"/>
              </a:rPr>
              <a:t>……………………………………………………</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8" name="Rectangle: Rounded Corners 25">
            <a:extLst>
              <a:ext uri="{FF2B5EF4-FFF2-40B4-BE49-F238E27FC236}">
                <a16:creationId xmlns="" xmlns:a16="http://schemas.microsoft.com/office/drawing/2014/main" id="{80C22BBF-9AA1-43CF-8D6D-95361CBA2933}"/>
              </a:ext>
            </a:extLst>
          </p:cNvPr>
          <p:cNvSpPr/>
          <p:nvPr/>
        </p:nvSpPr>
        <p:spPr>
          <a:xfrm>
            <a:off x="8386734" y="4629727"/>
            <a:ext cx="346929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r>
              <a:rPr lang="en-US" sz="2400" smtClean="0">
                <a:effectLst/>
                <a:latin typeface="Times New Roman" panose="02020603050405020304" pitchFamily="18" charset="0"/>
                <a:ea typeface="Times New Roman" panose="02020603050405020304" pitchFamily="18" charset="0"/>
              </a:rPr>
              <a:t>……………………………………………………</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9" name="Straight Arrow Connector 8">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0" name="Straight Arrow Connector 9">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a:extLst>
              <a:ext uri="{FF2B5EF4-FFF2-40B4-BE49-F238E27FC236}">
                <a16:creationId xmlns="" xmlns:a16="http://schemas.microsoft.com/office/drawing/2014/main" id="{C76D9141-C5C8-4EDF-8BAE-38C3C91A0D8B}"/>
              </a:ext>
            </a:extLst>
          </p:cNvPr>
          <p:cNvCxnSpPr>
            <a:cxnSpLocks/>
          </p:cNvCxnSpPr>
          <p:nvPr/>
        </p:nvCxnSpPr>
        <p:spPr>
          <a:xfrm flipH="1">
            <a:off x="2660303" y="4180114"/>
            <a:ext cx="17583" cy="449613"/>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a:extLst>
              <a:ext uri="{FF2B5EF4-FFF2-40B4-BE49-F238E27FC236}">
                <a16:creationId xmlns="" xmlns:a16="http://schemas.microsoft.com/office/drawing/2014/main" id="{18EAD728-281A-4CBC-B6CB-AC46CE78C292}"/>
              </a:ext>
            </a:extLst>
          </p:cNvPr>
          <p:cNvCxnSpPr>
            <a:cxnSpLocks/>
          </p:cNvCxnSpPr>
          <p:nvPr/>
        </p:nvCxnSpPr>
        <p:spPr>
          <a:xfrm>
            <a:off x="6297584" y="4180112"/>
            <a:ext cx="39023" cy="515654"/>
          </a:xfrm>
          <a:prstGeom prst="line">
            <a:avLst/>
          </a:prstGeom>
          <a:noFill/>
          <a:ln w="28575" cap="flat" cmpd="sng" algn="ctr">
            <a:solidFill>
              <a:srgbClr val="ED7D31"/>
            </a:solidFill>
            <a:prstDash val="dash"/>
            <a:round/>
            <a:headEnd type="none" w="med" len="med"/>
            <a:tailEnd type="none" w="med" len="med"/>
          </a:ln>
          <a:effectLst/>
        </p:spPr>
      </p:cxnSp>
      <p:cxnSp>
        <p:nvCxnSpPr>
          <p:cNvPr id="13" name="Straight Connector 12">
            <a:extLst>
              <a:ext uri="{FF2B5EF4-FFF2-40B4-BE49-F238E27FC236}">
                <a16:creationId xmlns="" xmlns:a16="http://schemas.microsoft.com/office/drawing/2014/main" id="{06C6F0E5-34EA-4A9B-B75B-08619F47AE1E}"/>
              </a:ext>
            </a:extLst>
          </p:cNvPr>
          <p:cNvCxnSpPr>
            <a:cxnSpLocks/>
          </p:cNvCxnSpPr>
          <p:nvPr/>
        </p:nvCxnSpPr>
        <p:spPr>
          <a:xfrm>
            <a:off x="10052974" y="4025207"/>
            <a:ext cx="0" cy="670559"/>
          </a:xfrm>
          <a:prstGeom prst="line">
            <a:avLst/>
          </a:prstGeom>
          <a:noFill/>
          <a:ln w="28575" cap="flat" cmpd="sng" algn="ctr">
            <a:solidFill>
              <a:srgbClr val="ED7D31"/>
            </a:solidFill>
            <a:prstDash val="dash"/>
            <a:round/>
            <a:headEnd type="none" w="med" len="med"/>
            <a:tailEnd type="none" w="med" len="med"/>
          </a:ln>
          <a:effectLst/>
        </p:spPr>
      </p:cxnSp>
      <p:sp>
        <p:nvSpPr>
          <p:cNvPr id="14" name="Rectangle: Rounded Corners 15">
            <a:extLst>
              <a:ext uri="{FF2B5EF4-FFF2-40B4-BE49-F238E27FC236}">
                <a16:creationId xmlns="" xmlns:a16="http://schemas.microsoft.com/office/drawing/2014/main" id="{F00E3249-ACD5-4D11-8D94-2D016D6532E8}"/>
              </a:ext>
            </a:extLst>
          </p:cNvPr>
          <p:cNvSpPr/>
          <p:nvPr/>
        </p:nvSpPr>
        <p:spPr>
          <a:xfrm>
            <a:off x="8672137" y="2216728"/>
            <a:ext cx="3183889" cy="196338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Qua </a:t>
            </a:r>
            <a:r>
              <a:rPr kumimoji="0" lang="en-US" sz="2400" b="0" i="0" u="none" strike="noStrike" kern="0" cap="none" spc="0" normalizeH="0" baseline="0" noProof="0" dirty="0" err="1" smtClean="0">
                <a:ln>
                  <a:noFill/>
                </a:ln>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hiểu</a:t>
            </a:r>
            <a:r>
              <a:rPr kumimoji="0" lang="en-US" sz="2400" b="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tự</a:t>
            </a:r>
            <a:r>
              <a:rPr kumimoji="0" lang="en-US" sz="2400" b="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bản</a:t>
            </a:r>
            <a:r>
              <a:rPr kumimoji="0" lang="en-US" sz="2400" b="0" i="0" u="none" strike="noStrike" kern="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0" cap="none" spc="0" normalizeH="0" noProof="0" dirty="0" err="1" smtClean="0">
                <a:ln>
                  <a:noFill/>
                </a:ln>
                <a:effectLst/>
                <a:uLnTx/>
                <a:uFillTx/>
                <a:latin typeface="Times New Roman" panose="02020603050405020304" pitchFamily="18" charset="0"/>
                <a:ea typeface="Times New Roman" panose="02020603050405020304" pitchFamily="18" charset="0"/>
                <a:cs typeface="+mn-cs"/>
              </a:rPr>
              <a:t>thân</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pic>
        <p:nvPicPr>
          <p:cNvPr id="15"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21627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 xmlns:a16="http://schemas.microsoft.com/office/drawing/2014/main" id="{49368C2B-08BB-4567-BA27-2402FAA3C31F}"/>
              </a:ext>
            </a:extLst>
          </p:cNvPr>
          <p:cNvSpPr/>
          <p:nvPr/>
        </p:nvSpPr>
        <p:spPr>
          <a:xfrm>
            <a:off x="278476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a:t>
            </a: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THẢO LUẬN NHÓM)</a:t>
            </a:r>
            <a:endPar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5" name="Straight Arrow Connector 4">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a:extLst>
              <a:ext uri="{FF2B5EF4-FFF2-40B4-BE49-F238E27FC236}">
                <a16:creationId xmlns="" xmlns:a16="http://schemas.microsoft.com/office/drawing/2014/main" id="{D57A15F4-FE97-4AD2-BA74-AA0DC8068413}"/>
              </a:ext>
            </a:extLst>
          </p:cNvPr>
          <p:cNvSpPr/>
          <p:nvPr/>
        </p:nvSpPr>
        <p:spPr>
          <a:xfrm>
            <a:off x="657802" y="2145607"/>
            <a:ext cx="3822412" cy="2034505"/>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Times" panose="02020603050405020304" pitchFamily="18" charset="0"/>
                <a:cs typeface="Times" panose="02020603050405020304" pitchFamily="18" charset="0"/>
              </a:rPr>
              <a:t>Qua </a:t>
            </a:r>
            <a:r>
              <a:rPr kumimoji="0" lang="en-US" sz="2400" b="0" i="0" u="none" strike="noStrike" kern="0" cap="none" spc="0" normalizeH="0" baseline="0" noProof="0" dirty="0" err="1" smtClean="0">
                <a:ln>
                  <a:noFill/>
                </a:ln>
                <a:solidFill>
                  <a:prstClr val="black"/>
                </a:solidFill>
                <a:effectLst/>
                <a:uLnTx/>
                <a:uFillTx/>
                <a:latin typeface="Times" panose="02020603050405020304" pitchFamily="18" charset="0"/>
                <a:cs typeface="Times" panose="02020603050405020304" pitchFamily="18" charset="0"/>
              </a:rPr>
              <a:t>phần</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đọc</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thông</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tin: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Em</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thấy</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từ</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lời</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khuyên</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của</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cô</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giáo</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Ngọc</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đã</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làm</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gì</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để</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vượt</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qua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trở</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ngại</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môn</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Khoa</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học</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Tự</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nhiên</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a:t>
            </a:r>
          </a:p>
        </p:txBody>
      </p:sp>
      <p:sp>
        <p:nvSpPr>
          <p:cNvPr id="7" name="Rectangle: Rounded Corners 15">
            <a:extLst>
              <a:ext uri="{FF2B5EF4-FFF2-40B4-BE49-F238E27FC236}">
                <a16:creationId xmlns="" xmlns:a16="http://schemas.microsoft.com/office/drawing/2014/main" id="{F00E3249-ACD5-4D11-8D94-2D016D6532E8}"/>
              </a:ext>
            </a:extLst>
          </p:cNvPr>
          <p:cNvSpPr/>
          <p:nvPr/>
        </p:nvSpPr>
        <p:spPr>
          <a:xfrm>
            <a:off x="4605021" y="2226888"/>
            <a:ext cx="3938088" cy="195322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phần</a:t>
            </a:r>
            <a:r>
              <a:rPr kumimoji="0" lang="en-US" sz="240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hình ảnh: Cả hai bạn Minh và Hăng đã nhận ra những điểm mạnh, điểm yếu của bản thân, còn em thì sao?</a:t>
            </a:r>
            <a:endParaRPr kumimoji="0" lang="en-US" sz="240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8" name="Rectangle: Rounded Corners 23">
            <a:extLst>
              <a:ext uri="{FF2B5EF4-FFF2-40B4-BE49-F238E27FC236}">
                <a16:creationId xmlns="" xmlns:a16="http://schemas.microsoft.com/office/drawing/2014/main" id="{7FC44327-CEE4-4E8B-92C5-96305680DC6A}"/>
              </a:ext>
            </a:extLst>
          </p:cNvPr>
          <p:cNvSpPr/>
          <p:nvPr/>
        </p:nvSpPr>
        <p:spPr>
          <a:xfrm>
            <a:off x="715586" y="4629728"/>
            <a:ext cx="3680806"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spcAft>
                <a:spcPts val="0"/>
              </a:spcAft>
            </a:pP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Ngọc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mục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khám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phá</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yếu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vượt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khoa</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24">
            <a:extLst>
              <a:ext uri="{FF2B5EF4-FFF2-40B4-BE49-F238E27FC236}">
                <a16:creationId xmlns="" xmlns:a16="http://schemas.microsoft.com/office/drawing/2014/main" id="{ED9BAAF3-BB42-469D-9A1D-E12DA3DD343C}"/>
              </a:ext>
            </a:extLst>
          </p:cNvPr>
          <p:cNvSpPr/>
          <p:nvPr/>
        </p:nvSpPr>
        <p:spPr>
          <a:xfrm>
            <a:off x="4605021" y="4629727"/>
            <a:ext cx="347945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smtClean="0">
                <a:latin typeface="Times New Roman" panose="02020603050405020304" pitchFamily="18" charset="0"/>
                <a:ea typeface="Times New Roman" panose="02020603050405020304" pitchFamily="18" charset="0"/>
              </a:rPr>
              <a:t>(Thông qua trò chơi phần khởi động)</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10" name="Rectangle: Rounded Corners 25">
            <a:extLst>
              <a:ext uri="{FF2B5EF4-FFF2-40B4-BE49-F238E27FC236}">
                <a16:creationId xmlns="" xmlns:a16="http://schemas.microsoft.com/office/drawing/2014/main" id="{80C22BBF-9AA1-43CF-8D6D-95361CBA2933}"/>
              </a:ext>
            </a:extLst>
          </p:cNvPr>
          <p:cNvSpPr/>
          <p:nvPr/>
        </p:nvSpPr>
        <p:spPr>
          <a:xfrm>
            <a:off x="8386734" y="4629727"/>
            <a:ext cx="346929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r>
              <a:rPr lang="en-US" sz="2400" smtClean="0">
                <a:effectLst/>
                <a:latin typeface="Times New Roman" panose="02020603050405020304" pitchFamily="18" charset="0"/>
                <a:ea typeface="Times New Roman" panose="02020603050405020304" pitchFamily="18" charset="0"/>
              </a:rPr>
              <a:t>Tự nhận thức bản thân là tự nhận ra những điểm mạnh, điểm yếu, đặc điểm riêng của mình để từ đó hoàn thiện bản thân.</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1" name="Straight Arrow Connector 10">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2" name="Straight Arrow Connector 11">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noFill/>
          <a:ln w="28575" cap="flat" cmpd="sng" algn="ctr">
            <a:solidFill>
              <a:srgbClr val="FF9933"/>
            </a:solidFill>
            <a:prstDash val="solid"/>
            <a:miter lim="800000"/>
            <a:tailEnd type="triangle"/>
          </a:ln>
          <a:effectLst/>
        </p:spPr>
      </p:cxnSp>
      <p:cxnSp>
        <p:nvCxnSpPr>
          <p:cNvPr id="13" name="Straight Connector 12">
            <a:extLst>
              <a:ext uri="{FF2B5EF4-FFF2-40B4-BE49-F238E27FC236}">
                <a16:creationId xmlns="" xmlns:a16="http://schemas.microsoft.com/office/drawing/2014/main" id="{C76D9141-C5C8-4EDF-8BAE-38C3C91A0D8B}"/>
              </a:ext>
            </a:extLst>
          </p:cNvPr>
          <p:cNvCxnSpPr>
            <a:cxnSpLocks/>
          </p:cNvCxnSpPr>
          <p:nvPr/>
        </p:nvCxnSpPr>
        <p:spPr>
          <a:xfrm flipH="1">
            <a:off x="2660303" y="4180114"/>
            <a:ext cx="17583" cy="449613"/>
          </a:xfrm>
          <a:prstGeom prst="line">
            <a:avLst/>
          </a:prstGeom>
          <a:noFill/>
          <a:ln w="28575" cap="flat" cmpd="sng" algn="ctr">
            <a:solidFill>
              <a:srgbClr val="ED7D31"/>
            </a:solidFill>
            <a:prstDash val="dash"/>
            <a:round/>
            <a:headEnd type="none" w="med" len="med"/>
            <a:tailEnd type="none" w="med" len="med"/>
          </a:ln>
          <a:effectLst/>
        </p:spPr>
      </p:cxnSp>
      <p:cxnSp>
        <p:nvCxnSpPr>
          <p:cNvPr id="14" name="Straight Connector 13">
            <a:extLst>
              <a:ext uri="{FF2B5EF4-FFF2-40B4-BE49-F238E27FC236}">
                <a16:creationId xmlns="" xmlns:a16="http://schemas.microsoft.com/office/drawing/2014/main" id="{18EAD728-281A-4CBC-B6CB-AC46CE78C292}"/>
              </a:ext>
            </a:extLst>
          </p:cNvPr>
          <p:cNvCxnSpPr>
            <a:cxnSpLocks/>
          </p:cNvCxnSpPr>
          <p:nvPr/>
        </p:nvCxnSpPr>
        <p:spPr>
          <a:xfrm>
            <a:off x="6297584" y="4180112"/>
            <a:ext cx="39023" cy="515654"/>
          </a:xfrm>
          <a:prstGeom prst="line">
            <a:avLst/>
          </a:prstGeom>
          <a:noFill/>
          <a:ln w="28575" cap="flat" cmpd="sng" algn="ctr">
            <a:solidFill>
              <a:srgbClr val="ED7D31"/>
            </a:solidFill>
            <a:prstDash val="dash"/>
            <a:round/>
            <a:headEnd type="none" w="med" len="med"/>
            <a:tailEnd type="none" w="med" len="med"/>
          </a:ln>
          <a:effectLst/>
        </p:spPr>
      </p:cxnSp>
      <p:cxnSp>
        <p:nvCxnSpPr>
          <p:cNvPr id="15" name="Straight Connector 14">
            <a:extLst>
              <a:ext uri="{FF2B5EF4-FFF2-40B4-BE49-F238E27FC236}">
                <a16:creationId xmlns="" xmlns:a16="http://schemas.microsoft.com/office/drawing/2014/main" id="{06C6F0E5-34EA-4A9B-B75B-08619F47AE1E}"/>
              </a:ext>
            </a:extLst>
          </p:cNvPr>
          <p:cNvCxnSpPr>
            <a:cxnSpLocks/>
          </p:cNvCxnSpPr>
          <p:nvPr/>
        </p:nvCxnSpPr>
        <p:spPr>
          <a:xfrm>
            <a:off x="10052974" y="4025207"/>
            <a:ext cx="0" cy="670559"/>
          </a:xfrm>
          <a:prstGeom prst="line">
            <a:avLst/>
          </a:prstGeom>
          <a:noFill/>
          <a:ln w="28575" cap="flat" cmpd="sng" algn="ctr">
            <a:solidFill>
              <a:srgbClr val="ED7D31"/>
            </a:solidFill>
            <a:prstDash val="dash"/>
            <a:round/>
            <a:headEnd type="none" w="med" len="med"/>
            <a:tailEnd type="none" w="med" len="med"/>
          </a:ln>
          <a:effectLst/>
        </p:spPr>
      </p:cxnSp>
      <p:sp>
        <p:nvSpPr>
          <p:cNvPr id="16" name="Rectangle: Rounded Corners 15">
            <a:extLst>
              <a:ext uri="{FF2B5EF4-FFF2-40B4-BE49-F238E27FC236}">
                <a16:creationId xmlns="" xmlns:a16="http://schemas.microsoft.com/office/drawing/2014/main" id="{F00E3249-ACD5-4D11-8D94-2D016D6532E8}"/>
              </a:ext>
            </a:extLst>
          </p:cNvPr>
          <p:cNvSpPr/>
          <p:nvPr/>
        </p:nvSpPr>
        <p:spPr>
          <a:xfrm>
            <a:off x="8672137" y="2216728"/>
            <a:ext cx="3183889" cy="196338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đó,</a:t>
            </a:r>
            <a:r>
              <a:rPr kumimoji="0" lang="en-US" sz="2400" b="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em hiểu thế nào là tự nhận thức bản thân</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pic>
        <p:nvPicPr>
          <p:cNvPr id="17"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362656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1449</Words>
  <Application>Microsoft Office PowerPoint</Application>
  <PresentationFormat>Widescreen</PresentationFormat>
  <Paragraphs>104</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#9Slide05 Brannboll Ny</vt:lpstr>
      <vt:lpstr>Arial</vt:lpstr>
      <vt:lpstr>Calibri</vt:lpstr>
      <vt:lpstr>Calibri Light</vt:lpstr>
      <vt:lpstr>Segoe Print</vt:lpstr>
      <vt:lpstr>Snap ITC</vt:lpstr>
      <vt:lpstr>SVN-Vanilla Daisy Pro</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35</cp:revision>
  <dcterms:created xsi:type="dcterms:W3CDTF">2021-07-10T07:14:28Z</dcterms:created>
  <dcterms:modified xsi:type="dcterms:W3CDTF">2021-12-20T14:09:56Z</dcterms:modified>
</cp:coreProperties>
</file>